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charts/chart1.xml" ContentType="application/vnd.openxmlformats-officedocument.drawingml.chart+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notesMasterIdLst>
    <p:notesMasterId r:id="rId2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33"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200" b="0" i="0" u="none" strike="noStrike">
                <a:solidFill>
                  <a:srgbClr val="6E6B63"/>
                </a:solidFill>
                <a:latin typeface="Calibri"/>
              </a:defRPr>
            </a:pPr>
            <a:r>
              <a:rPr sz="1200" b="0" i="0" u="none" strike="noStrike">
                <a:solidFill>
                  <a:srgbClr val="6E6B63"/>
                </a:solidFill>
                <a:latin typeface="Calibri"/>
              </a:rPr>
              <a:t>Indexed to baseline = 100</a:t>
            </a:r>
          </a:p>
        </c:rich>
      </c:tx>
      <c:layout/>
      <c:overlay val="0"/>
    </c:title>
    <c:autoTitleDeleted val="0"/>
    <c:plotArea>
      <c:layout/>
      <c:barChart>
        <c:barDir val="col"/>
        <c:grouping val="clustered"/>
        <c:varyColors val="0"/>
        <c:ser>
          <c:idx val="0"/>
          <c:order val="0"/>
          <c:tx>
            <c:strRef>
              <c:f>Sheet1!$B$1</c:f>
              <c:strCache>
                <c:ptCount val="1"/>
                <c:pt idx="0">
                  <c:v>Cross-Border Dependency Rate</c:v>
                </c:pt>
              </c:strCache>
            </c:strRef>
          </c:tx>
          <c:spPr>
            <a:solidFill>
              <a:srgbClr val="0B4D33"/>
            </a:solidFill>
            <a:effectLst/>
          </c:spPr>
          <c:invertIfNegative val="0"/>
          <c:dLbls>
            <c:numFmt formatCode="#,##0" sourceLinked="0"/>
            <c:txPr>
              <a:bodyPr/>
              <a:lstStyle/>
              <a:p>
                <a:pPr>
                  <a:defRPr b="0" i="0" strike="noStrike" sz="1200" u="none">
                    <a:solidFill>
                      <a:srgbClr val="1C1E1B"/>
                    </a:solidFill>
                    <a:latin typeface="Calibri"/>
                  </a:defRPr>
                </a:pPr>
              </a:p>
            </c:txPr>
            <c:showLegendKey val="0"/>
            <c:showVal val="1"/>
            <c:showCatName val="0"/>
            <c:showSerName val="0"/>
            <c:showPercent val="0"/>
            <c:showBubbleSize val="0"/>
            <c:showLeaderLines val="0"/>
          </c:dLbls>
          <c:dPt>
            <c:idx val="0"/>
            <c:invertIfNegative val="0"/>
            <c:bubble3D val="0"/>
            <c:spPr>
              <a:solidFill>
                <a:srgbClr val="0B4D33"/>
              </a:solidFill>
              <a:effectLst/>
            </c:spPr>
          </c:dPt>
          <c:dPt>
            <c:idx val="1"/>
            <c:invertIfNegative val="0"/>
            <c:bubble3D val="0"/>
            <c:spPr>
              <a:solidFill>
                <a:srgbClr val="12694A"/>
              </a:solidFill>
              <a:effectLst/>
            </c:spPr>
          </c:dPt>
          <c:dPt>
            <c:idx val="2"/>
            <c:invertIfNegative val="0"/>
            <c:bubble3D val="0"/>
            <c:spPr>
              <a:solidFill>
                <a:srgbClr val="D9952A"/>
              </a:solidFill>
              <a:effectLst/>
            </c:spPr>
          </c:dPt>
          <c:dPt>
            <c:idx val="3"/>
            <c:invertIfNegative val="0"/>
            <c:bubble3D val="0"/>
            <c:spPr>
              <a:solidFill>
                <a:srgbClr val="CFA85A"/>
              </a:solidFill>
              <a:effectLst/>
            </c:spPr>
          </c:dPt>
          <c:cat>
            <c:multiLvlStrRef>
              <c:f>Sheet1!$A$2:$A$5</c:f>
              <c:multiLvlStrCache>
                <c:ptCount val="4"/>
                <c:lvl>
                  <c:pt idx="0">
                    <c:v>Baseline</c:v>
                  </c:pt>
                  <c:pt idx="1">
                    <c:v>12 months</c:v>
                  </c:pt>
                  <c:pt idx="2">
                    <c:v>24 months</c:v>
                  </c:pt>
                  <c:pt idx="3">
                    <c:v>60 months</c:v>
                  </c:pt>
                </c:lvl>
              </c:multiLvlStrCache>
            </c:multiLvlStrRef>
          </c:cat>
          <c:val>
            <c:numRef>
              <c:f>Sheet1!$B$2:$B$5</c:f>
              <c:numCache>
                <c:formatCode>General</c:formatCode>
                <c:ptCount val="4"/>
                <c:pt idx="0">
                  <c:v>100</c:v>
                </c:pt>
                <c:pt idx="1">
                  <c:v>72</c:v>
                </c:pt>
                <c:pt idx="2">
                  <c:v>50</c:v>
                </c:pt>
                <c:pt idx="3">
                  <c:v>20</c:v>
                </c:pt>
              </c:numCache>
            </c:numRef>
          </c:val>
        </c:ser>
        <c:dLbls>
          <c:numFmt formatCode="#,##0" sourceLinked="0"/>
          <c:txPr>
            <a:bodyPr/>
            <a:lstStyle/>
            <a:p>
              <a:pPr>
                <a:defRPr b="0" i="0" strike="noStrike" sz="1200" u="none">
                  <a:solidFill>
                    <a:srgbClr val="1C1E1B"/>
                  </a:solidFill>
                  <a:latin typeface="Calibri"/>
                </a:defRPr>
              </a:pPr>
            </a:p>
          </c:txPr>
          <c:showLegendKey val="0"/>
          <c:showVal val="1"/>
          <c:showCatName val="0"/>
          <c:showSerName val="0"/>
          <c:showPercent val="0"/>
          <c:showBubbleSize val="0"/>
          <c:showLeaderLines val="0"/>
        </c:dLbls>
        <c:gapWidth val="55"/>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6E6B63"/>
                </a:solidFill>
                <a:latin typeface="Calibri"/>
              </a:defRPr>
            </a:pPr>
            <a:endParaRPr lang="en-US"/>
          </a:p>
        </c:txPr>
        <c:crossAx val="2094734552"/>
        <c:crosses val="autoZero"/>
        <c:auto val="1"/>
        <c:lblAlgn val="ctr"/>
        <c:noMultiLvlLbl val="1"/>
      </c:catAx>
      <c:valAx>
        <c:axId val="2094734552"/>
        <c:scaling>
          <c:orientation val="minMax"/>
          <c:max val="115"/>
        </c:scaling>
        <c:delete val="1"/>
        <c:axPos val="l"/>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valAx>
      <c:spPr>
        <a:solidFill>
          <a:srgbClr val="F7F4EC"/>
        </a:solidFill>
        <a:ln>
          <a:noFill/>
        </a:ln>
        <a:effectLst/>
      </c:spPr>
    </c:plotArea>
    <c:plotVisOnly val="1"/>
    <c:dispBlanksAs val="span"/>
  </c:chart>
  <c:spPr>
    <a:solidFill>
      <a:srgbClr val="F7F4EC"/>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thanking Her Excellency. This deck is about 20 million Nigerians living within 25km of our international borders. The ask at the end is small: N30 million for a six-month assessment.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Stress the sequencing. Nobody is being asked to fund construction today.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Seven of eight presidential priorities, five of five RHI pillars. This programme is not a new direction; it is the existing direction extended.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persuasive centre of gravity. Frame the whole proposal as the completion of work she already owns.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signature commitment. Say it slowly — it is the line that will be quoted back.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brisk — the detail is in the written proposal.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Nigerian numbers from this year and last. Do not editorialise — read them and move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the technical people in the room will remember. Take it slowly.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it once: this is the same budget. Nothing here is an addition.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this block here. The next slide returns to the delivery model.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Decision two is the one to dwell on: frontier women as the delivery cadre.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here. This is the framing sentence for the entire proposal.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Emphasise that the Register becomes national infrastructure, usable by BCDA, the NBC, the National Assembly and every partner.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Targets are against a baseline established in Phase 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only one design decision survives scrutiny, it should be this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Twenty-one State launches is also twenty-one opportunities for national coverage.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explicit: no commitment beyond N30m is being sought today.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the contrast: a modest, self-contained ask against a very large national return.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here and stop. Do not add anything after this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Emphasise the Lagos comparison — it lands with every Nigerian audience.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Slow down here. These three cards carry the emotional weight of the entire presentation.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no equivalent map with verified coordinates and vulnerability scores currently exists.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phrase used publicly was a crisis of allegiance. Reframe it gently: these families have not left Nigeria.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Five costs. Security is the one that unlocks Federal attention; legal invisibility is the one that unlocks the First Lady's own agenda.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pivot of the pitch: the constraint is evidence, not funding. That is what makes a N30m ask reasonable.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4D33"/>
        </a:solidFill>
      </p:bgPr>
    </p:bg>
    <p:spTree>
      <p:nvGrpSpPr>
        <p:cNvPr id="1" name=""/>
        <p:cNvGrpSpPr/>
        <p:nvPr/>
      </p:nvGrpSpPr>
      <p:grpSpPr>
        <a:xfrm>
          <a:off x="0" y="0"/>
          <a:ext cx="0" cy="0"/>
          <a:chOff x="0" y="0"/>
          <a:chExt cx="0" cy="0"/>
        </a:xfrm>
      </p:grpSpPr>
      <p:sp>
        <p:nvSpPr>
          <p:cNvPr id="2" name="Shape 0"/>
          <p:cNvSpPr/>
          <p:nvPr/>
        </p:nvSpPr>
        <p:spPr>
          <a:xfrm>
            <a:off x="8138160" y="-1463040"/>
            <a:ext cx="6035040" cy="6035040"/>
          </a:xfrm>
          <a:prstGeom prst="ellipse">
            <a:avLst/>
          </a:prstGeom>
          <a:solidFill>
            <a:srgbClr val="12694A"/>
          </a:solidFill>
          <a:ln w="12700">
            <a:solidFill>
              <a:srgbClr val="12694A"/>
            </a:solidFill>
            <a:prstDash val="solid"/>
          </a:ln>
        </p:spPr>
      </p:sp>
      <p:sp>
        <p:nvSpPr>
          <p:cNvPr id="3" name="Shape 1"/>
          <p:cNvSpPr/>
          <p:nvPr/>
        </p:nvSpPr>
        <p:spPr>
          <a:xfrm>
            <a:off x="9418320" y="-182880"/>
            <a:ext cx="3474720" cy="3474720"/>
          </a:xfrm>
          <a:prstGeom prst="ellipse">
            <a:avLst/>
          </a:prstGeom>
          <a:solidFill>
            <a:srgbClr val="D9952A"/>
          </a:solidFill>
          <a:ln w="12700">
            <a:solidFill>
              <a:srgbClr val="D9952A"/>
            </a:solidFill>
            <a:prstDash val="solid"/>
          </a:ln>
        </p:spPr>
      </p:sp>
      <p:sp>
        <p:nvSpPr>
          <p:cNvPr id="4" name="Text 2"/>
          <p:cNvSpPr/>
          <p:nvPr/>
        </p:nvSpPr>
        <p:spPr>
          <a:xfrm>
            <a:off x="777240" y="1234440"/>
            <a:ext cx="7498080" cy="320040"/>
          </a:xfrm>
          <a:prstGeom prst="rect">
            <a:avLst/>
          </a:prstGeom>
          <a:noFill/>
          <a:ln/>
        </p:spPr>
        <p:txBody>
          <a:bodyPr wrap="square" lIns="0" tIns="0" rIns="0" bIns="0" rtlCol="0" anchor="ctr"/>
          <a:lstStyle/>
          <a:p>
            <a:pPr indent="0" marL="0">
              <a:buNone/>
            </a:pPr>
            <a:r>
              <a:rPr lang="en-US" sz="1250" b="1" spc="260" kern="0" dirty="0">
                <a:solidFill>
                  <a:srgbClr val="D9952A"/>
                </a:solidFill>
                <a:latin typeface="Calibri" pitchFamily="34" charset="0"/>
                <a:ea typeface="Calibri" pitchFamily="34" charset="-122"/>
                <a:cs typeface="Calibri" pitchFamily="34" charset="-120"/>
              </a:rPr>
              <a:t>A PROPOSAL TO HER EXCELLENCY</a:t>
            </a:r>
            <a:endParaRPr lang="en-US" sz="1250" dirty="0"/>
          </a:p>
        </p:txBody>
      </p:sp>
      <p:sp>
        <p:nvSpPr>
          <p:cNvPr id="5" name="Text 3"/>
          <p:cNvSpPr/>
          <p:nvPr/>
        </p:nvSpPr>
        <p:spPr>
          <a:xfrm>
            <a:off x="777240" y="1600200"/>
            <a:ext cx="7498080" cy="365760"/>
          </a:xfrm>
          <a:prstGeom prst="rect">
            <a:avLst/>
          </a:prstGeom>
          <a:noFill/>
          <a:ln/>
        </p:spPr>
        <p:txBody>
          <a:bodyPr wrap="square" lIns="0" tIns="0" rIns="0" bIns="0" rtlCol="0" anchor="ctr"/>
          <a:lstStyle/>
          <a:p>
            <a:pPr indent="0" marL="0">
              <a:buNone/>
            </a:pPr>
            <a:r>
              <a:rPr lang="en-US" sz="1600" dirty="0">
                <a:solidFill>
                  <a:srgbClr val="D7E5DC"/>
                </a:solidFill>
                <a:latin typeface="Calibri" pitchFamily="34" charset="0"/>
                <a:ea typeface="Calibri" pitchFamily="34" charset="-122"/>
                <a:cs typeface="Calibri" pitchFamily="34" charset="-120"/>
              </a:rPr>
              <a:t>Senator Oluremi Tinubu, CON, OON</a:t>
            </a:r>
            <a:endParaRPr lang="en-US" sz="1600" dirty="0"/>
          </a:p>
        </p:txBody>
      </p:sp>
      <p:sp>
        <p:nvSpPr>
          <p:cNvPr id="6" name="Text 4"/>
          <p:cNvSpPr/>
          <p:nvPr/>
        </p:nvSpPr>
        <p:spPr>
          <a:xfrm>
            <a:off x="777240" y="1938528"/>
            <a:ext cx="7498080" cy="548640"/>
          </a:xfrm>
          <a:prstGeom prst="rect">
            <a:avLst/>
          </a:prstGeom>
          <a:noFill/>
          <a:ln/>
        </p:spPr>
        <p:txBody>
          <a:bodyPr wrap="square" lIns="0" tIns="0" rIns="0" bIns="0" rtlCol="0" anchor="ctr"/>
          <a:lstStyle/>
          <a:p>
            <a:pPr indent="0" marL="0">
              <a:lnSpc>
                <a:spcPts val="1700"/>
              </a:lnSpc>
              <a:buNone/>
            </a:pPr>
            <a:r>
              <a:rPr lang="en-US" sz="1250" dirty="0">
                <a:solidFill>
                  <a:srgbClr val="9FBDAD"/>
                </a:solidFill>
                <a:latin typeface="Calibri" pitchFamily="34" charset="0"/>
                <a:ea typeface="Calibri" pitchFamily="34" charset="-122"/>
                <a:cs typeface="Calibri" pitchFamily="34" charset="-120"/>
              </a:rPr>
              <a:t>First Lady of the Federal Republic of Nigeria</a:t>
            </a:r>
            <a:endParaRPr lang="en-US" sz="1250" dirty="0"/>
          </a:p>
          <a:p>
            <a:pPr indent="0" marL="0">
              <a:lnSpc>
                <a:spcPts val="1700"/>
              </a:lnSpc>
              <a:buNone/>
            </a:pPr>
            <a:r>
              <a:rPr lang="en-US" sz="1250" dirty="0">
                <a:solidFill>
                  <a:srgbClr val="9FBDAD"/>
                </a:solidFill>
                <a:latin typeface="Calibri" pitchFamily="34" charset="0"/>
                <a:ea typeface="Calibri" pitchFamily="34" charset="-122"/>
                <a:cs typeface="Calibri" pitchFamily="34" charset="-120"/>
              </a:rPr>
              <a:t>Chairperson, Renewed Hope Initiative</a:t>
            </a:r>
            <a:endParaRPr lang="en-US" sz="1250" dirty="0"/>
          </a:p>
        </p:txBody>
      </p:sp>
      <p:sp>
        <p:nvSpPr>
          <p:cNvPr id="7" name="Text 5"/>
          <p:cNvSpPr/>
          <p:nvPr/>
        </p:nvSpPr>
        <p:spPr>
          <a:xfrm>
            <a:off x="777240" y="2743200"/>
            <a:ext cx="7863840" cy="1828800"/>
          </a:xfrm>
          <a:prstGeom prst="rect">
            <a:avLst/>
          </a:prstGeom>
          <a:noFill/>
          <a:ln/>
        </p:spPr>
        <p:txBody>
          <a:bodyPr wrap="square" lIns="0" tIns="0" rIns="0" bIns="0" rtlCol="0" anchor="ctr"/>
          <a:lstStyle/>
          <a:p>
            <a:pPr indent="0" marL="0">
              <a:lnSpc>
                <a:spcPts val="6200"/>
              </a:lnSpc>
              <a:buNone/>
            </a:pPr>
            <a:r>
              <a:rPr lang="en-US" sz="6000" b="1" dirty="0">
                <a:solidFill>
                  <a:srgbClr val="FFFFFF"/>
                </a:solidFill>
                <a:latin typeface="Cambria" pitchFamily="34" charset="0"/>
                <a:ea typeface="Cambria" pitchFamily="34" charset="-122"/>
                <a:cs typeface="Cambria" pitchFamily="34" charset="-120"/>
              </a:rPr>
              <a:t>No Nigerian</a:t>
            </a:r>
            <a:endParaRPr lang="en-US" sz="6000" dirty="0"/>
          </a:p>
          <a:p>
            <a:pPr indent="0" marL="0">
              <a:lnSpc>
                <a:spcPts val="6200"/>
              </a:lnSpc>
              <a:buNone/>
            </a:pPr>
            <a:r>
              <a:rPr lang="en-US" sz="6000" b="1" dirty="0">
                <a:solidFill>
                  <a:srgbClr val="FFFFFF"/>
                </a:solidFill>
                <a:latin typeface="Cambria" pitchFamily="34" charset="0"/>
                <a:ea typeface="Cambria" pitchFamily="34" charset="-122"/>
                <a:cs typeface="Cambria" pitchFamily="34" charset="-120"/>
              </a:rPr>
              <a:t>Beyond Reach</a:t>
            </a:r>
            <a:endParaRPr lang="en-US" sz="6000" dirty="0"/>
          </a:p>
        </p:txBody>
      </p:sp>
      <p:sp>
        <p:nvSpPr>
          <p:cNvPr id="8" name="Text 6"/>
          <p:cNvSpPr/>
          <p:nvPr/>
        </p:nvSpPr>
        <p:spPr>
          <a:xfrm>
            <a:off x="777240" y="4709160"/>
            <a:ext cx="7315200" cy="777240"/>
          </a:xfrm>
          <a:prstGeom prst="rect">
            <a:avLst/>
          </a:prstGeom>
          <a:noFill/>
          <a:ln/>
        </p:spPr>
        <p:txBody>
          <a:bodyPr wrap="square" lIns="0" tIns="0" rIns="0" bIns="0" rtlCol="0" anchor="ctr"/>
          <a:lstStyle/>
          <a:p>
            <a:pPr indent="0" marL="0">
              <a:lnSpc>
                <a:spcPts val="1900"/>
              </a:lnSpc>
              <a:buNone/>
            </a:pPr>
            <a:r>
              <a:rPr lang="en-US" sz="1350" dirty="0">
                <a:solidFill>
                  <a:srgbClr val="C9DDD2"/>
                </a:solidFill>
                <a:latin typeface="Calibri" pitchFamily="34" charset="0"/>
                <a:ea typeface="Calibri" pitchFamily="34" charset="-122"/>
                <a:cs typeface="Calibri" pitchFamily="34" charset="-120"/>
              </a:rPr>
              <a:t>Border Communities and National Development — assessing the vulnerabilities, challenges and development needs of Nigeria’s most disadvantaged and sensitive communities</a:t>
            </a:r>
            <a:endParaRPr lang="en-US" sz="1350" dirty="0"/>
          </a:p>
        </p:txBody>
      </p:sp>
      <p:sp>
        <p:nvSpPr>
          <p:cNvPr id="9" name="Text 7"/>
          <p:cNvSpPr/>
          <p:nvPr/>
        </p:nvSpPr>
        <p:spPr>
          <a:xfrm>
            <a:off x="777240" y="5806440"/>
            <a:ext cx="7863840" cy="320040"/>
          </a:xfrm>
          <a:prstGeom prst="rect">
            <a:avLst/>
          </a:prstGeom>
          <a:noFill/>
          <a:ln/>
        </p:spPr>
        <p:txBody>
          <a:bodyPr wrap="square" lIns="0" tIns="0" rIns="0" bIns="0" rtlCol="0" anchor="ctr"/>
          <a:lstStyle/>
          <a:p>
            <a:pPr indent="0" marL="0">
              <a:buNone/>
            </a:pPr>
            <a:r>
              <a:rPr lang="en-US" sz="1100" b="1" spc="160" kern="0" dirty="0">
                <a:solidFill>
                  <a:srgbClr val="D9952A"/>
                </a:solidFill>
                <a:latin typeface="Calibri" pitchFamily="34" charset="0"/>
                <a:ea typeface="Calibri" pitchFamily="34" charset="-122"/>
                <a:cs typeface="Calibri" pitchFamily="34" charset="-120"/>
              </a:rPr>
              <a:t>THE RENEWED HOPE FRONTIER PROGRAMME  ·  AUGUST 2026</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TWO HALVES — AND THE FIRST MAKES THE SECOND POSSIBLE</a:t>
            </a:r>
            <a:endParaRPr lang="en-US" sz="1150" dirty="0"/>
          </a:p>
        </p:txBody>
      </p:sp>
      <p:sp>
        <p:nvSpPr>
          <p:cNvPr id="3" name="Text 1"/>
          <p:cNvSpPr/>
          <p:nvPr/>
        </p:nvSpPr>
        <p:spPr>
          <a:xfrm>
            <a:off x="685800" y="457200"/>
            <a:ext cx="10789920" cy="822960"/>
          </a:xfrm>
          <a:prstGeom prst="rect">
            <a:avLst/>
          </a:prstGeom>
          <a:noFill/>
          <a:ln/>
        </p:spPr>
        <p:txBody>
          <a:bodyPr wrap="square" lIns="0" tIns="0" rIns="0" bIns="0" rtlCol="0" anchor="ctr"/>
          <a:lstStyle/>
          <a:p>
            <a:pPr algn="l" indent="0" marL="0">
              <a:buNone/>
            </a:pPr>
            <a:r>
              <a:rPr lang="en-US" sz="3400" b="1" dirty="0">
                <a:solidFill>
                  <a:srgbClr val="0B4D33"/>
                </a:solidFill>
                <a:latin typeface="Cambria" pitchFamily="34" charset="0"/>
                <a:ea typeface="Cambria" pitchFamily="34" charset="-122"/>
                <a:cs typeface="Cambria" pitchFamily="34" charset="-120"/>
              </a:rPr>
              <a:t>Assess, then transform</a:t>
            </a:r>
            <a:endParaRPr lang="en-US" sz="3400" dirty="0"/>
          </a:p>
        </p:txBody>
      </p:sp>
      <p:sp>
        <p:nvSpPr>
          <p:cNvPr id="4" name="Shape 2"/>
          <p:cNvSpPr/>
          <p:nvPr/>
        </p:nvSpPr>
        <p:spPr>
          <a:xfrm>
            <a:off x="685800" y="1645920"/>
            <a:ext cx="5257800" cy="3840480"/>
          </a:xfrm>
          <a:prstGeom prst="roundRect">
            <a:avLst>
              <a:gd name="adj" fmla="val 2143"/>
            </a:avLst>
          </a:prstGeom>
          <a:solidFill>
            <a:srgbClr val="0B4D33"/>
          </a:solidFill>
          <a:ln w="12700">
            <a:solidFill>
              <a:srgbClr val="0B4D33"/>
            </a:solidFill>
            <a:prstDash val="solid"/>
          </a:ln>
          <a:effectLst>
            <a:outerShdw sx="100000" sy="100000" kx="0" ky="0" algn="bl" rotWithShape="0" blurRad="101600" dist="19050" dir="5400000">
              <a:srgbClr val="000000">
                <a:alpha val="7000"/>
              </a:srgbClr>
            </a:outerShdw>
          </a:effectLst>
        </p:spPr>
      </p:sp>
      <p:sp>
        <p:nvSpPr>
          <p:cNvPr id="5" name="Text 3"/>
          <p:cNvSpPr/>
          <p:nvPr/>
        </p:nvSpPr>
        <p:spPr>
          <a:xfrm>
            <a:off x="1051560" y="1920240"/>
            <a:ext cx="1371600" cy="548640"/>
          </a:xfrm>
          <a:prstGeom prst="rect">
            <a:avLst/>
          </a:prstGeom>
          <a:noFill/>
          <a:ln/>
        </p:spPr>
        <p:txBody>
          <a:bodyPr wrap="square" lIns="0" tIns="0" rIns="0" bIns="0" rtlCol="0" anchor="ctr"/>
          <a:lstStyle/>
          <a:p>
            <a:pPr indent="0" marL="0">
              <a:buNone/>
            </a:pPr>
            <a:r>
              <a:rPr lang="en-US" sz="3000" b="1" dirty="0">
                <a:solidFill>
                  <a:srgbClr val="D9952A"/>
                </a:solidFill>
                <a:latin typeface="Cambria" pitchFamily="34" charset="0"/>
                <a:ea typeface="Cambria" pitchFamily="34" charset="-122"/>
                <a:cs typeface="Cambria" pitchFamily="34" charset="-120"/>
              </a:rPr>
              <a:t>01</a:t>
            </a:r>
            <a:endParaRPr lang="en-US" sz="3000" dirty="0"/>
          </a:p>
        </p:txBody>
      </p:sp>
      <p:sp>
        <p:nvSpPr>
          <p:cNvPr id="6" name="Text 4"/>
          <p:cNvSpPr/>
          <p:nvPr/>
        </p:nvSpPr>
        <p:spPr>
          <a:xfrm>
            <a:off x="1051560" y="2514600"/>
            <a:ext cx="4480560" cy="502920"/>
          </a:xfrm>
          <a:prstGeom prst="rect">
            <a:avLst/>
          </a:prstGeom>
          <a:noFill/>
          <a:ln/>
        </p:spPr>
        <p:txBody>
          <a:bodyPr wrap="square" lIns="0" tIns="0" rIns="0" bIns="0" rtlCol="0" anchor="ctr"/>
          <a:lstStyle/>
          <a:p>
            <a:pPr indent="0" marL="0">
              <a:buNone/>
            </a:pPr>
            <a:r>
              <a:rPr lang="en-US" sz="3000" b="1" dirty="0">
                <a:solidFill>
                  <a:srgbClr val="FFFFFF"/>
                </a:solidFill>
                <a:latin typeface="Cambria" pitchFamily="34" charset="0"/>
                <a:ea typeface="Cambria" pitchFamily="34" charset="-122"/>
                <a:cs typeface="Cambria" pitchFamily="34" charset="-120"/>
              </a:rPr>
              <a:t>ASSESS</a:t>
            </a:r>
            <a:endParaRPr lang="en-US" sz="3000" dirty="0"/>
          </a:p>
        </p:txBody>
      </p:sp>
      <p:sp>
        <p:nvSpPr>
          <p:cNvPr id="7" name="Text 5"/>
          <p:cNvSpPr/>
          <p:nvPr/>
        </p:nvSpPr>
        <p:spPr>
          <a:xfrm>
            <a:off x="1051560" y="3108960"/>
            <a:ext cx="4526280" cy="2103120"/>
          </a:xfrm>
          <a:prstGeom prst="rect">
            <a:avLst/>
          </a:prstGeom>
          <a:noFill/>
          <a:ln/>
        </p:spPr>
        <p:txBody>
          <a:bodyPr wrap="square" lIns="0" tIns="0" rIns="0" bIns="0" rtlCol="0" anchor="ctr"/>
          <a:lstStyle/>
          <a:p>
            <a:pPr indent="0" marL="0">
              <a:lnSpc>
                <a:spcPts val="2100"/>
              </a:lnSpc>
              <a:spcAft>
                <a:spcPts val="800"/>
              </a:spcAft>
              <a:buNone/>
            </a:pPr>
            <a:r>
              <a:rPr lang="en-US" sz="1350" dirty="0">
                <a:solidFill>
                  <a:srgbClr val="D7E5DC"/>
                </a:solidFill>
                <a:latin typeface="Calibri" pitchFamily="34" charset="0"/>
                <a:ea typeface="Calibri" pitchFamily="34" charset="-122"/>
                <a:cs typeface="Calibri" pitchFamily="34" charset="-120"/>
              </a:rPr>
              <a:t>Build the Frontier Vulnerability Index and the National Frontier Register — the first authoritative, georeferenced, community-by-community measurement of vulnerability across all 2,000+ border communities.</a:t>
            </a:r>
            <a:endParaRPr lang="en-US" sz="1350" dirty="0"/>
          </a:p>
          <a:p>
            <a:pPr indent="0" marL="0">
              <a:lnSpc>
                <a:spcPts val="2100"/>
              </a:lnSpc>
              <a:buNone/>
            </a:pPr>
            <a:r>
              <a:rPr lang="en-US" sz="1350" b="1" dirty="0">
                <a:solidFill>
                  <a:srgbClr val="D7E5DC"/>
                </a:solidFill>
                <a:latin typeface="Calibri" pitchFamily="34" charset="0"/>
                <a:ea typeface="Calibri" pitchFamily="34" charset="-122"/>
                <a:cs typeface="Calibri" pitchFamily="34" charset="-120"/>
              </a:rPr>
              <a:t>Nigeria has never had one. Without it, every naira spent at the frontier is spent blind.</a:t>
            </a:r>
            <a:endParaRPr lang="en-US" sz="1350" dirty="0"/>
          </a:p>
        </p:txBody>
      </p:sp>
      <p:sp>
        <p:nvSpPr>
          <p:cNvPr id="8" name="Shape 6"/>
          <p:cNvSpPr/>
          <p:nvPr/>
        </p:nvSpPr>
        <p:spPr>
          <a:xfrm>
            <a:off x="6217920" y="1645920"/>
            <a:ext cx="5257800" cy="3840480"/>
          </a:xfrm>
          <a:prstGeom prst="roundRect">
            <a:avLst>
              <a:gd name="adj" fmla="val 2143"/>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9" name="Text 7"/>
          <p:cNvSpPr/>
          <p:nvPr/>
        </p:nvSpPr>
        <p:spPr>
          <a:xfrm>
            <a:off x="6583680" y="1920240"/>
            <a:ext cx="1371600" cy="548640"/>
          </a:xfrm>
          <a:prstGeom prst="rect">
            <a:avLst/>
          </a:prstGeom>
          <a:noFill/>
          <a:ln/>
        </p:spPr>
        <p:txBody>
          <a:bodyPr wrap="square" lIns="0" tIns="0" rIns="0" bIns="0" rtlCol="0" anchor="ctr"/>
          <a:lstStyle/>
          <a:p>
            <a:pPr indent="0" marL="0">
              <a:buNone/>
            </a:pPr>
            <a:r>
              <a:rPr lang="en-US" sz="3000" b="1" dirty="0">
                <a:solidFill>
                  <a:srgbClr val="D9952A"/>
                </a:solidFill>
                <a:latin typeface="Cambria" pitchFamily="34" charset="0"/>
                <a:ea typeface="Cambria" pitchFamily="34" charset="-122"/>
                <a:cs typeface="Cambria" pitchFamily="34" charset="-120"/>
              </a:rPr>
              <a:t>02</a:t>
            </a:r>
            <a:endParaRPr lang="en-US" sz="3000" dirty="0"/>
          </a:p>
        </p:txBody>
      </p:sp>
      <p:sp>
        <p:nvSpPr>
          <p:cNvPr id="10" name="Text 8"/>
          <p:cNvSpPr/>
          <p:nvPr/>
        </p:nvSpPr>
        <p:spPr>
          <a:xfrm>
            <a:off x="6583680" y="2514600"/>
            <a:ext cx="4480560" cy="502920"/>
          </a:xfrm>
          <a:prstGeom prst="rect">
            <a:avLst/>
          </a:prstGeom>
          <a:noFill/>
          <a:ln/>
        </p:spPr>
        <p:txBody>
          <a:bodyPr wrap="square" lIns="0" tIns="0" rIns="0" bIns="0" rtlCol="0" anchor="ctr"/>
          <a:lstStyle/>
          <a:p>
            <a:pPr indent="0" marL="0">
              <a:buNone/>
            </a:pPr>
            <a:r>
              <a:rPr lang="en-US" sz="3000" b="1" dirty="0">
                <a:solidFill>
                  <a:srgbClr val="0B4D33"/>
                </a:solidFill>
                <a:latin typeface="Cambria" pitchFamily="34" charset="0"/>
                <a:ea typeface="Cambria" pitchFamily="34" charset="-122"/>
                <a:cs typeface="Cambria" pitchFamily="34" charset="-120"/>
              </a:rPr>
              <a:t>TRANSFORM</a:t>
            </a:r>
            <a:endParaRPr lang="en-US" sz="3000" dirty="0"/>
          </a:p>
        </p:txBody>
      </p:sp>
      <p:sp>
        <p:nvSpPr>
          <p:cNvPr id="11" name="Text 9"/>
          <p:cNvSpPr/>
          <p:nvPr/>
        </p:nvSpPr>
        <p:spPr>
          <a:xfrm>
            <a:off x="6583680" y="3108960"/>
            <a:ext cx="4526280" cy="2103120"/>
          </a:xfrm>
          <a:prstGeom prst="rect">
            <a:avLst/>
          </a:prstGeom>
          <a:noFill/>
          <a:ln/>
        </p:spPr>
        <p:txBody>
          <a:bodyPr wrap="square" lIns="0" tIns="0" rIns="0" bIns="0" rtlCol="0" anchor="ctr"/>
          <a:lstStyle/>
          <a:p>
            <a:pPr indent="0" marL="0">
              <a:lnSpc>
                <a:spcPts val="2100"/>
              </a:lnSpc>
              <a:spcAft>
                <a:spcPts val="800"/>
              </a:spcAft>
              <a:buNone/>
            </a:pPr>
            <a:r>
              <a:rPr lang="en-US" sz="1350" dirty="0">
                <a:solidFill>
                  <a:srgbClr val="1C1E1B"/>
                </a:solidFill>
                <a:latin typeface="Calibri" pitchFamily="34" charset="0"/>
                <a:ea typeface="Calibri" pitchFamily="34" charset="-122"/>
                <a:cs typeface="Calibri" pitchFamily="34" charset="-120"/>
              </a:rPr>
              <a:t>Deliver a costed, sequenced package through five programme pillars — water, health, education, energy, livelihoods, identity, and the health coverage that keeps it all running.</a:t>
            </a:r>
            <a:endParaRPr lang="en-US" sz="1350" dirty="0"/>
          </a:p>
          <a:p>
            <a:pPr indent="0" marL="0">
              <a:lnSpc>
                <a:spcPts val="2100"/>
              </a:lnSpc>
              <a:buNone/>
            </a:pPr>
            <a:r>
              <a:rPr lang="en-US" sz="1350" b="1" dirty="0">
                <a:solidFill>
                  <a:srgbClr val="1C1E1B"/>
                </a:solidFill>
                <a:latin typeface="Calibri" pitchFamily="34" charset="0"/>
                <a:ea typeface="Calibri" pitchFamily="34" charset="-122"/>
                <a:cs typeface="Calibri" pitchFamily="34" charset="-120"/>
              </a:rPr>
              <a:t>Beginning with a 100-Day Frontier Compassion Sprint in one community in every border State.</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4EC"/>
        </a:solidFill>
      </p:bgPr>
    </p:bg>
    <p:spTree>
      <p:nvGrpSpPr>
        <p:cNvPr id="1" name=""/>
        <p:cNvGrpSpPr/>
        <p:nvPr/>
      </p:nvGrpSpPr>
      <p:grpSpPr>
        <a:xfrm>
          <a:off x="0" y="0"/>
          <a:ext cx="0" cy="0"/>
          <a:chOff x="0" y="0"/>
          <a:chExt cx="0" cy="0"/>
        </a:xfrm>
      </p:grpSpPr>
      <p:sp>
        <p:nvSpPr>
          <p:cNvPr id="2" name="Text 0"/>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ALIGNMENT</a:t>
            </a:r>
            <a:endParaRPr lang="en-US" sz="1150" dirty="0"/>
          </a:p>
        </p:txBody>
      </p:sp>
      <p:sp>
        <p:nvSpPr>
          <p:cNvPr id="3" name="Text 1"/>
          <p:cNvSpPr/>
          <p:nvPr/>
        </p:nvSpPr>
        <p:spPr>
          <a:xfrm>
            <a:off x="685800" y="457200"/>
            <a:ext cx="10789920" cy="822960"/>
          </a:xfrm>
          <a:prstGeom prst="rect">
            <a:avLst/>
          </a:prstGeom>
          <a:noFill/>
          <a:ln/>
        </p:spPr>
        <p:txBody>
          <a:bodyPr wrap="square" lIns="0" tIns="0" rIns="0" bIns="0" rtlCol="0" anchor="ctr"/>
          <a:lstStyle/>
          <a:p>
            <a:pPr algn="l" indent="0" marL="0">
              <a:buNone/>
            </a:pPr>
            <a:r>
              <a:rPr lang="en-US" sz="3400" b="1" dirty="0">
                <a:solidFill>
                  <a:srgbClr val="0B4D33"/>
                </a:solidFill>
                <a:latin typeface="Cambria" pitchFamily="34" charset="0"/>
                <a:ea typeface="Cambria" pitchFamily="34" charset="-122"/>
                <a:cs typeface="Cambria" pitchFamily="34" charset="-120"/>
              </a:rPr>
              <a:t>Inside the Renewed Hope Agenda, not alongside it</a:t>
            </a:r>
            <a:endParaRPr lang="en-US" sz="3400" dirty="0"/>
          </a:p>
        </p:txBody>
      </p:sp>
      <p:sp>
        <p:nvSpPr>
          <p:cNvPr id="4" name="Text 2"/>
          <p:cNvSpPr/>
          <p:nvPr/>
        </p:nvSpPr>
        <p:spPr>
          <a:xfrm>
            <a:off x="685800" y="1298448"/>
            <a:ext cx="10607040" cy="457200"/>
          </a:xfrm>
          <a:prstGeom prst="rect">
            <a:avLst/>
          </a:prstGeom>
          <a:noFill/>
          <a:ln/>
        </p:spPr>
        <p:txBody>
          <a:bodyPr wrap="square" lIns="0" tIns="0" rIns="0" bIns="0" rtlCol="0" anchor="ctr"/>
          <a:lstStyle/>
          <a:p>
            <a:pPr indent="0" marL="0">
              <a:buNone/>
            </a:pPr>
            <a:r>
              <a:rPr lang="en-US" sz="1400" dirty="0">
                <a:solidFill>
                  <a:srgbClr val="6E6B63"/>
                </a:solidFill>
                <a:latin typeface="Calibri" pitchFamily="34" charset="0"/>
                <a:ea typeface="Calibri" pitchFamily="34" charset="-122"/>
                <a:cs typeface="Calibri" pitchFamily="34" charset="-120"/>
              </a:rPr>
              <a:t>The Programme contributes directly to seven of the President’s eight priority areas — in the geography where each is hardest to achieve.</a:t>
            </a:r>
            <a:endParaRPr lang="en-US" sz="1400" dirty="0"/>
          </a:p>
        </p:txBody>
      </p:sp>
      <p:sp>
        <p:nvSpPr>
          <p:cNvPr id="5" name="Shape 3"/>
          <p:cNvSpPr/>
          <p:nvPr/>
        </p:nvSpPr>
        <p:spPr>
          <a:xfrm>
            <a:off x="685800" y="1965960"/>
            <a:ext cx="2395728" cy="868680"/>
          </a:xfrm>
          <a:prstGeom prst="roundRect">
            <a:avLst>
              <a:gd name="adj" fmla="val 9474"/>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6" name="Shape 4"/>
          <p:cNvSpPr/>
          <p:nvPr/>
        </p:nvSpPr>
        <p:spPr>
          <a:xfrm>
            <a:off x="905256" y="2249424"/>
            <a:ext cx="292608" cy="292608"/>
          </a:xfrm>
          <a:prstGeom prst="ellipse">
            <a:avLst/>
          </a:prstGeom>
          <a:solidFill>
            <a:srgbClr val="D9952A"/>
          </a:solidFill>
          <a:ln w="12700">
            <a:solidFill>
              <a:srgbClr val="D9952A"/>
            </a:solidFill>
            <a:prstDash val="solid"/>
          </a:ln>
        </p:spPr>
      </p:sp>
      <p:sp>
        <p:nvSpPr>
          <p:cNvPr id="7" name="Text 5"/>
          <p:cNvSpPr/>
          <p:nvPr/>
        </p:nvSpPr>
        <p:spPr>
          <a:xfrm>
            <a:off x="1307592" y="2075688"/>
            <a:ext cx="1691640" cy="640080"/>
          </a:xfrm>
          <a:prstGeom prst="rect">
            <a:avLst/>
          </a:prstGeom>
          <a:noFill/>
          <a:ln/>
        </p:spPr>
        <p:txBody>
          <a:bodyPr wrap="square" lIns="0" tIns="0" rIns="0" bIns="0" rtlCol="0" anchor="ctr"/>
          <a:lstStyle/>
          <a:p>
            <a:pPr indent="0" marL="0">
              <a:buNone/>
            </a:pPr>
            <a:r>
              <a:rPr lang="en-US" sz="1250" b="1" dirty="0">
                <a:solidFill>
                  <a:srgbClr val="0B4D33"/>
                </a:solidFill>
                <a:latin typeface="Calibri" pitchFamily="34" charset="0"/>
                <a:ea typeface="Calibri" pitchFamily="34" charset="-122"/>
                <a:cs typeface="Calibri" pitchFamily="34" charset="-120"/>
              </a:rPr>
              <a:t>Food security</a:t>
            </a:r>
            <a:endParaRPr lang="en-US" sz="1250" dirty="0"/>
          </a:p>
        </p:txBody>
      </p:sp>
      <p:sp>
        <p:nvSpPr>
          <p:cNvPr id="8" name="Shape 6"/>
          <p:cNvSpPr/>
          <p:nvPr/>
        </p:nvSpPr>
        <p:spPr>
          <a:xfrm>
            <a:off x="3383280" y="1965960"/>
            <a:ext cx="2395728" cy="868680"/>
          </a:xfrm>
          <a:prstGeom prst="roundRect">
            <a:avLst>
              <a:gd name="adj" fmla="val 9474"/>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9" name="Shape 7"/>
          <p:cNvSpPr/>
          <p:nvPr/>
        </p:nvSpPr>
        <p:spPr>
          <a:xfrm>
            <a:off x="3602736" y="2249424"/>
            <a:ext cx="292608" cy="292608"/>
          </a:xfrm>
          <a:prstGeom prst="ellipse">
            <a:avLst/>
          </a:prstGeom>
          <a:solidFill>
            <a:srgbClr val="D9952A"/>
          </a:solidFill>
          <a:ln w="12700">
            <a:solidFill>
              <a:srgbClr val="D9952A"/>
            </a:solidFill>
            <a:prstDash val="solid"/>
          </a:ln>
        </p:spPr>
      </p:sp>
      <p:sp>
        <p:nvSpPr>
          <p:cNvPr id="10" name="Text 8"/>
          <p:cNvSpPr/>
          <p:nvPr/>
        </p:nvSpPr>
        <p:spPr>
          <a:xfrm>
            <a:off x="4005072" y="2075688"/>
            <a:ext cx="1691640" cy="640080"/>
          </a:xfrm>
          <a:prstGeom prst="rect">
            <a:avLst/>
          </a:prstGeom>
          <a:noFill/>
          <a:ln/>
        </p:spPr>
        <p:txBody>
          <a:bodyPr wrap="square" lIns="0" tIns="0" rIns="0" bIns="0" rtlCol="0" anchor="ctr"/>
          <a:lstStyle/>
          <a:p>
            <a:pPr indent="0" marL="0">
              <a:buNone/>
            </a:pPr>
            <a:r>
              <a:rPr lang="en-US" sz="1250" b="1" dirty="0">
                <a:solidFill>
                  <a:srgbClr val="0B4D33"/>
                </a:solidFill>
                <a:latin typeface="Calibri" pitchFamily="34" charset="0"/>
                <a:ea typeface="Calibri" pitchFamily="34" charset="-122"/>
                <a:cs typeface="Calibri" pitchFamily="34" charset="-120"/>
              </a:rPr>
              <a:t>Ending poverty</a:t>
            </a:r>
            <a:endParaRPr lang="en-US" sz="1250" dirty="0"/>
          </a:p>
        </p:txBody>
      </p:sp>
      <p:sp>
        <p:nvSpPr>
          <p:cNvPr id="11" name="Shape 9"/>
          <p:cNvSpPr/>
          <p:nvPr/>
        </p:nvSpPr>
        <p:spPr>
          <a:xfrm>
            <a:off x="6080760" y="1965960"/>
            <a:ext cx="2395728" cy="868680"/>
          </a:xfrm>
          <a:prstGeom prst="roundRect">
            <a:avLst>
              <a:gd name="adj" fmla="val 9474"/>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12" name="Shape 10"/>
          <p:cNvSpPr/>
          <p:nvPr/>
        </p:nvSpPr>
        <p:spPr>
          <a:xfrm>
            <a:off x="6300216" y="2249424"/>
            <a:ext cx="292608" cy="292608"/>
          </a:xfrm>
          <a:prstGeom prst="ellipse">
            <a:avLst/>
          </a:prstGeom>
          <a:solidFill>
            <a:srgbClr val="D9952A"/>
          </a:solidFill>
          <a:ln w="12700">
            <a:solidFill>
              <a:srgbClr val="D9952A"/>
            </a:solidFill>
            <a:prstDash val="solid"/>
          </a:ln>
        </p:spPr>
      </p:sp>
      <p:sp>
        <p:nvSpPr>
          <p:cNvPr id="13" name="Text 11"/>
          <p:cNvSpPr/>
          <p:nvPr/>
        </p:nvSpPr>
        <p:spPr>
          <a:xfrm>
            <a:off x="6702552" y="2075688"/>
            <a:ext cx="1691640" cy="640080"/>
          </a:xfrm>
          <a:prstGeom prst="rect">
            <a:avLst/>
          </a:prstGeom>
          <a:noFill/>
          <a:ln/>
        </p:spPr>
        <p:txBody>
          <a:bodyPr wrap="square" lIns="0" tIns="0" rIns="0" bIns="0" rtlCol="0" anchor="ctr"/>
          <a:lstStyle/>
          <a:p>
            <a:pPr indent="0" marL="0">
              <a:buNone/>
            </a:pPr>
            <a:r>
              <a:rPr lang="en-US" sz="1250" b="1" dirty="0">
                <a:solidFill>
                  <a:srgbClr val="0B4D33"/>
                </a:solidFill>
                <a:latin typeface="Calibri" pitchFamily="34" charset="0"/>
                <a:ea typeface="Calibri" pitchFamily="34" charset="-122"/>
                <a:cs typeface="Calibri" pitchFamily="34" charset="-120"/>
              </a:rPr>
              <a:t>Growth &amp; job creation</a:t>
            </a:r>
            <a:endParaRPr lang="en-US" sz="1250" dirty="0"/>
          </a:p>
        </p:txBody>
      </p:sp>
      <p:sp>
        <p:nvSpPr>
          <p:cNvPr id="14" name="Shape 12"/>
          <p:cNvSpPr/>
          <p:nvPr/>
        </p:nvSpPr>
        <p:spPr>
          <a:xfrm>
            <a:off x="8778240" y="1965960"/>
            <a:ext cx="2395728" cy="868680"/>
          </a:xfrm>
          <a:prstGeom prst="roundRect">
            <a:avLst>
              <a:gd name="adj" fmla="val 9474"/>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15" name="Shape 13"/>
          <p:cNvSpPr/>
          <p:nvPr/>
        </p:nvSpPr>
        <p:spPr>
          <a:xfrm>
            <a:off x="8997696" y="2249424"/>
            <a:ext cx="292608" cy="292608"/>
          </a:xfrm>
          <a:prstGeom prst="ellipse">
            <a:avLst/>
          </a:prstGeom>
          <a:solidFill>
            <a:srgbClr val="D9952A"/>
          </a:solidFill>
          <a:ln w="12700">
            <a:solidFill>
              <a:srgbClr val="D9952A"/>
            </a:solidFill>
            <a:prstDash val="solid"/>
          </a:ln>
        </p:spPr>
      </p:sp>
      <p:sp>
        <p:nvSpPr>
          <p:cNvPr id="16" name="Text 14"/>
          <p:cNvSpPr/>
          <p:nvPr/>
        </p:nvSpPr>
        <p:spPr>
          <a:xfrm>
            <a:off x="9400032" y="2075688"/>
            <a:ext cx="1691640" cy="640080"/>
          </a:xfrm>
          <a:prstGeom prst="rect">
            <a:avLst/>
          </a:prstGeom>
          <a:noFill/>
          <a:ln/>
        </p:spPr>
        <p:txBody>
          <a:bodyPr wrap="square" lIns="0" tIns="0" rIns="0" bIns="0" rtlCol="0" anchor="ctr"/>
          <a:lstStyle/>
          <a:p>
            <a:pPr indent="0" marL="0">
              <a:buNone/>
            </a:pPr>
            <a:r>
              <a:rPr lang="en-US" sz="1250" b="1" dirty="0">
                <a:solidFill>
                  <a:srgbClr val="0B4D33"/>
                </a:solidFill>
                <a:latin typeface="Calibri" pitchFamily="34" charset="0"/>
                <a:ea typeface="Calibri" pitchFamily="34" charset="-122"/>
                <a:cs typeface="Calibri" pitchFamily="34" charset="-120"/>
              </a:rPr>
              <a:t>Access to capital</a:t>
            </a:r>
            <a:endParaRPr lang="en-US" sz="1250" dirty="0"/>
          </a:p>
        </p:txBody>
      </p:sp>
      <p:sp>
        <p:nvSpPr>
          <p:cNvPr id="17" name="Shape 15"/>
          <p:cNvSpPr/>
          <p:nvPr/>
        </p:nvSpPr>
        <p:spPr>
          <a:xfrm>
            <a:off x="685800" y="3017520"/>
            <a:ext cx="2395728" cy="868680"/>
          </a:xfrm>
          <a:prstGeom prst="roundRect">
            <a:avLst>
              <a:gd name="adj" fmla="val 9474"/>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18" name="Shape 16"/>
          <p:cNvSpPr/>
          <p:nvPr/>
        </p:nvSpPr>
        <p:spPr>
          <a:xfrm>
            <a:off x="905256" y="3300984"/>
            <a:ext cx="292608" cy="292608"/>
          </a:xfrm>
          <a:prstGeom prst="ellipse">
            <a:avLst/>
          </a:prstGeom>
          <a:solidFill>
            <a:srgbClr val="D9952A"/>
          </a:solidFill>
          <a:ln w="12700">
            <a:solidFill>
              <a:srgbClr val="D9952A"/>
            </a:solidFill>
            <a:prstDash val="solid"/>
          </a:ln>
        </p:spPr>
      </p:sp>
      <p:sp>
        <p:nvSpPr>
          <p:cNvPr id="19" name="Text 17"/>
          <p:cNvSpPr/>
          <p:nvPr/>
        </p:nvSpPr>
        <p:spPr>
          <a:xfrm>
            <a:off x="1307592" y="3127248"/>
            <a:ext cx="1691640" cy="640080"/>
          </a:xfrm>
          <a:prstGeom prst="rect">
            <a:avLst/>
          </a:prstGeom>
          <a:noFill/>
          <a:ln/>
        </p:spPr>
        <p:txBody>
          <a:bodyPr wrap="square" lIns="0" tIns="0" rIns="0" bIns="0" rtlCol="0" anchor="ctr"/>
          <a:lstStyle/>
          <a:p>
            <a:pPr indent="0" marL="0">
              <a:buNone/>
            </a:pPr>
            <a:r>
              <a:rPr lang="en-US" sz="1250" b="1" dirty="0">
                <a:solidFill>
                  <a:srgbClr val="0B4D33"/>
                </a:solidFill>
                <a:latin typeface="Calibri" pitchFamily="34" charset="0"/>
                <a:ea typeface="Calibri" pitchFamily="34" charset="-122"/>
                <a:cs typeface="Calibri" pitchFamily="34" charset="-120"/>
              </a:rPr>
              <a:t>Improving security</a:t>
            </a:r>
            <a:endParaRPr lang="en-US" sz="1250" dirty="0"/>
          </a:p>
        </p:txBody>
      </p:sp>
      <p:sp>
        <p:nvSpPr>
          <p:cNvPr id="20" name="Shape 18"/>
          <p:cNvSpPr/>
          <p:nvPr/>
        </p:nvSpPr>
        <p:spPr>
          <a:xfrm>
            <a:off x="3383280" y="3017520"/>
            <a:ext cx="2395728" cy="868680"/>
          </a:xfrm>
          <a:prstGeom prst="roundRect">
            <a:avLst>
              <a:gd name="adj" fmla="val 9474"/>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21" name="Shape 19"/>
          <p:cNvSpPr/>
          <p:nvPr/>
        </p:nvSpPr>
        <p:spPr>
          <a:xfrm>
            <a:off x="3602736" y="3300984"/>
            <a:ext cx="292608" cy="292608"/>
          </a:xfrm>
          <a:prstGeom prst="ellipse">
            <a:avLst/>
          </a:prstGeom>
          <a:solidFill>
            <a:srgbClr val="D9952A"/>
          </a:solidFill>
          <a:ln w="12700">
            <a:solidFill>
              <a:srgbClr val="D9952A"/>
            </a:solidFill>
            <a:prstDash val="solid"/>
          </a:ln>
        </p:spPr>
      </p:sp>
      <p:sp>
        <p:nvSpPr>
          <p:cNvPr id="22" name="Text 20"/>
          <p:cNvSpPr/>
          <p:nvPr/>
        </p:nvSpPr>
        <p:spPr>
          <a:xfrm>
            <a:off x="4005072" y="3127248"/>
            <a:ext cx="1691640" cy="640080"/>
          </a:xfrm>
          <a:prstGeom prst="rect">
            <a:avLst/>
          </a:prstGeom>
          <a:noFill/>
          <a:ln/>
        </p:spPr>
        <p:txBody>
          <a:bodyPr wrap="square" lIns="0" tIns="0" rIns="0" bIns="0" rtlCol="0" anchor="ctr"/>
          <a:lstStyle/>
          <a:p>
            <a:pPr indent="0" marL="0">
              <a:buNone/>
            </a:pPr>
            <a:r>
              <a:rPr lang="en-US" sz="1250" b="1" dirty="0">
                <a:solidFill>
                  <a:srgbClr val="0B4D33"/>
                </a:solidFill>
                <a:latin typeface="Calibri" pitchFamily="34" charset="0"/>
                <a:ea typeface="Calibri" pitchFamily="34" charset="-122"/>
                <a:cs typeface="Calibri" pitchFamily="34" charset="-120"/>
              </a:rPr>
              <a:t>Inclusivity: women &amp; youth</a:t>
            </a:r>
            <a:endParaRPr lang="en-US" sz="1250" dirty="0"/>
          </a:p>
        </p:txBody>
      </p:sp>
      <p:sp>
        <p:nvSpPr>
          <p:cNvPr id="23" name="Shape 21"/>
          <p:cNvSpPr/>
          <p:nvPr/>
        </p:nvSpPr>
        <p:spPr>
          <a:xfrm>
            <a:off x="6080760" y="3017520"/>
            <a:ext cx="2395728" cy="868680"/>
          </a:xfrm>
          <a:prstGeom prst="roundRect">
            <a:avLst>
              <a:gd name="adj" fmla="val 9474"/>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24" name="Shape 22"/>
          <p:cNvSpPr/>
          <p:nvPr/>
        </p:nvSpPr>
        <p:spPr>
          <a:xfrm>
            <a:off x="6300216" y="3300984"/>
            <a:ext cx="292608" cy="292608"/>
          </a:xfrm>
          <a:prstGeom prst="ellipse">
            <a:avLst/>
          </a:prstGeom>
          <a:solidFill>
            <a:srgbClr val="D9952A"/>
          </a:solidFill>
          <a:ln w="12700">
            <a:solidFill>
              <a:srgbClr val="D9952A"/>
            </a:solidFill>
            <a:prstDash val="solid"/>
          </a:ln>
        </p:spPr>
      </p:sp>
      <p:sp>
        <p:nvSpPr>
          <p:cNvPr id="25" name="Text 23"/>
          <p:cNvSpPr/>
          <p:nvPr/>
        </p:nvSpPr>
        <p:spPr>
          <a:xfrm>
            <a:off x="6702552" y="3127248"/>
            <a:ext cx="1691640" cy="640080"/>
          </a:xfrm>
          <a:prstGeom prst="rect">
            <a:avLst/>
          </a:prstGeom>
          <a:noFill/>
          <a:ln/>
        </p:spPr>
        <p:txBody>
          <a:bodyPr wrap="square" lIns="0" tIns="0" rIns="0" bIns="0" rtlCol="0" anchor="ctr"/>
          <a:lstStyle/>
          <a:p>
            <a:pPr indent="0" marL="0">
              <a:buNone/>
            </a:pPr>
            <a:r>
              <a:rPr lang="en-US" sz="1250" b="1" dirty="0">
                <a:solidFill>
                  <a:srgbClr val="0B4D33"/>
                </a:solidFill>
                <a:latin typeface="Calibri" pitchFamily="34" charset="0"/>
                <a:ea typeface="Calibri" pitchFamily="34" charset="-122"/>
                <a:cs typeface="Calibri" pitchFamily="34" charset="-120"/>
              </a:rPr>
              <a:t>Fighting corruption</a:t>
            </a:r>
            <a:endParaRPr lang="en-US" sz="1250" dirty="0"/>
          </a:p>
        </p:txBody>
      </p:sp>
      <p:sp>
        <p:nvSpPr>
          <p:cNvPr id="26" name="Shape 24"/>
          <p:cNvSpPr/>
          <p:nvPr/>
        </p:nvSpPr>
        <p:spPr>
          <a:xfrm>
            <a:off x="685800" y="4251960"/>
            <a:ext cx="10789920" cy="1554480"/>
          </a:xfrm>
          <a:prstGeom prst="roundRect">
            <a:avLst>
              <a:gd name="adj" fmla="val 5294"/>
            </a:avLst>
          </a:prstGeom>
          <a:solidFill>
            <a:srgbClr val="0B4D33"/>
          </a:solidFill>
          <a:ln w="12700">
            <a:solidFill>
              <a:srgbClr val="0B4D33"/>
            </a:solidFill>
            <a:prstDash val="solid"/>
          </a:ln>
        </p:spPr>
      </p:sp>
      <p:sp>
        <p:nvSpPr>
          <p:cNvPr id="27" name="Text 25"/>
          <p:cNvSpPr/>
          <p:nvPr/>
        </p:nvSpPr>
        <p:spPr>
          <a:xfrm>
            <a:off x="1005840" y="4434840"/>
            <a:ext cx="10058400" cy="365760"/>
          </a:xfrm>
          <a:prstGeom prst="rect">
            <a:avLst/>
          </a:prstGeom>
          <a:noFill/>
          <a:ln/>
        </p:spPr>
        <p:txBody>
          <a:bodyPr wrap="square" lIns="0" tIns="0" rIns="0" bIns="0" rtlCol="0" anchor="ctr"/>
          <a:lstStyle/>
          <a:p>
            <a:pPr indent="0" marL="0">
              <a:buNone/>
            </a:pPr>
            <a:r>
              <a:rPr lang="en-US" sz="1400" b="1" dirty="0">
                <a:solidFill>
                  <a:srgbClr val="D9952A"/>
                </a:solidFill>
                <a:latin typeface="Calibri" pitchFamily="34" charset="0"/>
                <a:ea typeface="Calibri" pitchFamily="34" charset="-122"/>
                <a:cs typeface="Calibri" pitchFamily="34" charset="-120"/>
              </a:rPr>
              <a:t>And all five pillars of the Renewed Hope Initiative</a:t>
            </a:r>
            <a:endParaRPr lang="en-US" sz="1400" dirty="0"/>
          </a:p>
        </p:txBody>
      </p:sp>
      <p:sp>
        <p:nvSpPr>
          <p:cNvPr id="28" name="Text 26"/>
          <p:cNvSpPr/>
          <p:nvPr/>
        </p:nvSpPr>
        <p:spPr>
          <a:xfrm>
            <a:off x="1005840" y="4892040"/>
            <a:ext cx="1783080" cy="640080"/>
          </a:xfrm>
          <a:prstGeom prst="rect">
            <a:avLst/>
          </a:prstGeom>
          <a:noFill/>
          <a:ln/>
        </p:spPr>
        <p:txBody>
          <a:bodyPr wrap="square" lIns="0" tIns="0" rIns="0" bIns="0" rtlCol="0" anchor="ctr"/>
          <a:lstStyle/>
          <a:p>
            <a:pPr indent="0" marL="0">
              <a:buNone/>
            </a:pPr>
            <a:r>
              <a:rPr lang="en-US" sz="1350" b="1" dirty="0">
                <a:solidFill>
                  <a:srgbClr val="FFFFFF"/>
                </a:solidFill>
                <a:latin typeface="Cambria" pitchFamily="34" charset="0"/>
                <a:ea typeface="Cambria" pitchFamily="34" charset="-122"/>
                <a:cs typeface="Cambria" pitchFamily="34" charset="-120"/>
              </a:rPr>
              <a:t>Agriculture</a:t>
            </a:r>
            <a:endParaRPr lang="en-US" sz="1350" dirty="0"/>
          </a:p>
        </p:txBody>
      </p:sp>
      <p:sp>
        <p:nvSpPr>
          <p:cNvPr id="29" name="Text 27"/>
          <p:cNvSpPr/>
          <p:nvPr/>
        </p:nvSpPr>
        <p:spPr>
          <a:xfrm>
            <a:off x="2926080" y="4892040"/>
            <a:ext cx="2697480" cy="640080"/>
          </a:xfrm>
          <a:prstGeom prst="rect">
            <a:avLst/>
          </a:prstGeom>
          <a:noFill/>
          <a:ln/>
        </p:spPr>
        <p:txBody>
          <a:bodyPr wrap="square" lIns="0" tIns="0" rIns="0" bIns="0" rtlCol="0" anchor="ctr"/>
          <a:lstStyle/>
          <a:p>
            <a:pPr indent="0" marL="0">
              <a:buNone/>
            </a:pPr>
            <a:r>
              <a:rPr lang="en-US" sz="1350" b="1" dirty="0">
                <a:solidFill>
                  <a:srgbClr val="FFFFFF"/>
                </a:solidFill>
                <a:latin typeface="Cambria" pitchFamily="34" charset="0"/>
                <a:ea typeface="Cambria" pitchFamily="34" charset="-122"/>
                <a:cs typeface="Cambria" pitchFamily="34" charset="-120"/>
              </a:rPr>
              <a:t>Economic Empowerment</a:t>
            </a:r>
            <a:endParaRPr lang="en-US" sz="1350" dirty="0"/>
          </a:p>
        </p:txBody>
      </p:sp>
      <p:sp>
        <p:nvSpPr>
          <p:cNvPr id="30" name="Text 28"/>
          <p:cNvSpPr/>
          <p:nvPr/>
        </p:nvSpPr>
        <p:spPr>
          <a:xfrm>
            <a:off x="5806440" y="4892040"/>
            <a:ext cx="2148840" cy="640080"/>
          </a:xfrm>
          <a:prstGeom prst="rect">
            <a:avLst/>
          </a:prstGeom>
          <a:noFill/>
          <a:ln/>
        </p:spPr>
        <p:txBody>
          <a:bodyPr wrap="square" lIns="0" tIns="0" rIns="0" bIns="0" rtlCol="0" anchor="ctr"/>
          <a:lstStyle/>
          <a:p>
            <a:pPr indent="0" marL="0">
              <a:buNone/>
            </a:pPr>
            <a:r>
              <a:rPr lang="en-US" sz="1350" b="1" dirty="0">
                <a:solidFill>
                  <a:srgbClr val="FFFFFF"/>
                </a:solidFill>
                <a:latin typeface="Cambria" pitchFamily="34" charset="0"/>
                <a:ea typeface="Cambria" pitchFamily="34" charset="-122"/>
                <a:cs typeface="Cambria" pitchFamily="34" charset="-120"/>
              </a:rPr>
              <a:t>Social Investment</a:t>
            </a:r>
            <a:endParaRPr lang="en-US" sz="1350" dirty="0"/>
          </a:p>
        </p:txBody>
      </p:sp>
      <p:sp>
        <p:nvSpPr>
          <p:cNvPr id="31" name="Text 29"/>
          <p:cNvSpPr/>
          <p:nvPr/>
        </p:nvSpPr>
        <p:spPr>
          <a:xfrm>
            <a:off x="8138160" y="4892040"/>
            <a:ext cx="1143000" cy="640080"/>
          </a:xfrm>
          <a:prstGeom prst="rect">
            <a:avLst/>
          </a:prstGeom>
          <a:noFill/>
          <a:ln/>
        </p:spPr>
        <p:txBody>
          <a:bodyPr wrap="square" lIns="0" tIns="0" rIns="0" bIns="0" rtlCol="0" anchor="ctr"/>
          <a:lstStyle/>
          <a:p>
            <a:pPr indent="0" marL="0">
              <a:buNone/>
            </a:pPr>
            <a:r>
              <a:rPr lang="en-US" sz="1350" b="1" dirty="0">
                <a:solidFill>
                  <a:srgbClr val="FFFFFF"/>
                </a:solidFill>
                <a:latin typeface="Cambria" pitchFamily="34" charset="0"/>
                <a:ea typeface="Cambria" pitchFamily="34" charset="-122"/>
                <a:cs typeface="Cambria" pitchFamily="34" charset="-120"/>
              </a:rPr>
              <a:t>Health</a:t>
            </a:r>
            <a:endParaRPr lang="en-US" sz="1350" dirty="0"/>
          </a:p>
        </p:txBody>
      </p:sp>
      <p:sp>
        <p:nvSpPr>
          <p:cNvPr id="32" name="Text 30"/>
          <p:cNvSpPr/>
          <p:nvPr/>
        </p:nvSpPr>
        <p:spPr>
          <a:xfrm>
            <a:off x="9509760" y="4892040"/>
            <a:ext cx="1691640" cy="640080"/>
          </a:xfrm>
          <a:prstGeom prst="rect">
            <a:avLst/>
          </a:prstGeom>
          <a:noFill/>
          <a:ln/>
        </p:spPr>
        <p:txBody>
          <a:bodyPr wrap="square" lIns="0" tIns="0" rIns="0" bIns="0" rtlCol="0" anchor="ctr"/>
          <a:lstStyle/>
          <a:p>
            <a:pPr indent="0" marL="0">
              <a:buNone/>
            </a:pPr>
            <a:r>
              <a:rPr lang="en-US" sz="1350" b="1" dirty="0">
                <a:solidFill>
                  <a:srgbClr val="FFFFFF"/>
                </a:solidFill>
                <a:latin typeface="Cambria" pitchFamily="34" charset="0"/>
                <a:ea typeface="Cambria" pitchFamily="34" charset="-122"/>
                <a:cs typeface="Cambria" pitchFamily="34" charset="-120"/>
              </a:rPr>
              <a:t>Education</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THE MOST IMPORTANT SLIDE IN THIS DECK</a:t>
            </a:r>
            <a:endParaRPr lang="en-US" sz="1150" dirty="0"/>
          </a:p>
        </p:txBody>
      </p:sp>
      <p:sp>
        <p:nvSpPr>
          <p:cNvPr id="3" name="Text 1"/>
          <p:cNvSpPr/>
          <p:nvPr/>
        </p:nvSpPr>
        <p:spPr>
          <a:xfrm>
            <a:off x="685800" y="457200"/>
            <a:ext cx="10789920" cy="822960"/>
          </a:xfrm>
          <a:prstGeom prst="rect">
            <a:avLst/>
          </a:prstGeom>
          <a:noFill/>
          <a:ln/>
        </p:spPr>
        <p:txBody>
          <a:bodyPr wrap="square" lIns="0" tIns="0" rIns="0" bIns="0" rtlCol="0" anchor="ctr"/>
          <a:lstStyle/>
          <a:p>
            <a:pPr algn="l" indent="0" marL="0">
              <a:buNone/>
            </a:pPr>
            <a:r>
              <a:rPr lang="en-US" sz="3400" b="1" dirty="0">
                <a:solidFill>
                  <a:srgbClr val="0B4D33"/>
                </a:solidFill>
                <a:latin typeface="Cambria" pitchFamily="34" charset="0"/>
                <a:ea typeface="Cambria" pitchFamily="34" charset="-122"/>
                <a:cs typeface="Cambria" pitchFamily="34" charset="-120"/>
              </a:rPr>
              <a:t>Your Excellency has already begun this work</a:t>
            </a:r>
            <a:endParaRPr lang="en-US" sz="3400" dirty="0"/>
          </a:p>
        </p:txBody>
      </p:sp>
      <p:sp>
        <p:nvSpPr>
          <p:cNvPr id="4" name="Text 2"/>
          <p:cNvSpPr/>
          <p:nvPr/>
        </p:nvSpPr>
        <p:spPr>
          <a:xfrm>
            <a:off x="685800" y="1325880"/>
            <a:ext cx="10607040" cy="548640"/>
          </a:xfrm>
          <a:prstGeom prst="rect">
            <a:avLst/>
          </a:prstGeom>
          <a:noFill/>
          <a:ln/>
        </p:spPr>
        <p:txBody>
          <a:bodyPr wrap="square" lIns="0" tIns="0" rIns="0" bIns="0" rtlCol="0" anchor="ctr"/>
          <a:lstStyle/>
          <a:p>
            <a:pPr indent="0" marL="0">
              <a:lnSpc>
                <a:spcPts val="2100"/>
              </a:lnSpc>
              <a:buNone/>
            </a:pPr>
            <a:r>
              <a:rPr lang="en-US" sz="1450" dirty="0">
                <a:solidFill>
                  <a:srgbClr val="6E6B63"/>
                </a:solidFill>
                <a:latin typeface="Calibri" pitchFamily="34" charset="0"/>
                <a:ea typeface="Calibri" pitchFamily="34" charset="-122"/>
                <a:cs typeface="Calibri" pitchFamily="34" charset="-120"/>
              </a:rPr>
              <a:t>This Programme does not ask you to start something new. It asks you to carry two things you have already begun to the one part of Nigeria they have not yet reached.</a:t>
            </a:r>
            <a:endParaRPr lang="en-US" sz="1450" dirty="0"/>
          </a:p>
        </p:txBody>
      </p:sp>
      <p:sp>
        <p:nvSpPr>
          <p:cNvPr id="5" name="Shape 3"/>
          <p:cNvSpPr/>
          <p:nvPr/>
        </p:nvSpPr>
        <p:spPr>
          <a:xfrm>
            <a:off x="685800" y="2057400"/>
            <a:ext cx="5120640" cy="3566160"/>
          </a:xfrm>
          <a:prstGeom prst="roundRect">
            <a:avLst>
              <a:gd name="adj" fmla="val 2308"/>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6" name="Shape 4"/>
          <p:cNvSpPr/>
          <p:nvPr/>
        </p:nvSpPr>
        <p:spPr>
          <a:xfrm>
            <a:off x="1033272" y="2377440"/>
            <a:ext cx="457200" cy="457200"/>
          </a:xfrm>
          <a:prstGeom prst="ellipse">
            <a:avLst/>
          </a:prstGeom>
          <a:solidFill>
            <a:srgbClr val="12694A"/>
          </a:solidFill>
          <a:ln w="12700">
            <a:solidFill>
              <a:srgbClr val="FFFFFF"/>
            </a:solidFill>
            <a:prstDash val="solid"/>
          </a:ln>
        </p:spPr>
      </p:sp>
      <p:sp>
        <p:nvSpPr>
          <p:cNvPr id="7" name="Text 5"/>
          <p:cNvSpPr/>
          <p:nvPr/>
        </p:nvSpPr>
        <p:spPr>
          <a:xfrm>
            <a:off x="1618488" y="2359152"/>
            <a:ext cx="3931920" cy="502920"/>
          </a:xfrm>
          <a:prstGeom prst="rect">
            <a:avLst/>
          </a:prstGeom>
          <a:noFill/>
          <a:ln/>
        </p:spPr>
        <p:txBody>
          <a:bodyPr wrap="square" lIns="0" tIns="0" rIns="0" bIns="0" rtlCol="0" anchor="ctr"/>
          <a:lstStyle/>
          <a:p>
            <a:pPr indent="0" marL="0">
              <a:buNone/>
            </a:pPr>
            <a:r>
              <a:rPr lang="en-US" sz="1900" b="1" dirty="0">
                <a:solidFill>
                  <a:srgbClr val="0B4D33"/>
                </a:solidFill>
                <a:latin typeface="Cambria" pitchFamily="34" charset="0"/>
                <a:ea typeface="Cambria" pitchFamily="34" charset="-122"/>
                <a:cs typeface="Cambria" pitchFamily="34" charset="-120"/>
              </a:rPr>
              <a:t>Birth registration</a:t>
            </a:r>
            <a:endParaRPr lang="en-US" sz="1900" dirty="0"/>
          </a:p>
        </p:txBody>
      </p:sp>
      <p:sp>
        <p:nvSpPr>
          <p:cNvPr id="8" name="Text 6"/>
          <p:cNvSpPr/>
          <p:nvPr/>
        </p:nvSpPr>
        <p:spPr>
          <a:xfrm>
            <a:off x="1033272" y="2971800"/>
            <a:ext cx="4480560" cy="914400"/>
          </a:xfrm>
          <a:prstGeom prst="rect">
            <a:avLst/>
          </a:prstGeom>
          <a:noFill/>
          <a:ln/>
        </p:spPr>
        <p:txBody>
          <a:bodyPr wrap="square" lIns="0" tIns="0" rIns="0" bIns="0" rtlCol="0" anchor="ctr"/>
          <a:lstStyle/>
          <a:p>
            <a:pPr indent="0" marL="0">
              <a:lnSpc>
                <a:spcPts val="1800"/>
              </a:lnSpc>
              <a:buNone/>
            </a:pPr>
            <a:r>
              <a:rPr lang="en-US" sz="1200" dirty="0">
                <a:solidFill>
                  <a:srgbClr val="6E6B63"/>
                </a:solidFill>
                <a:latin typeface="Calibri" pitchFamily="34" charset="0"/>
                <a:ea typeface="Calibri" pitchFamily="34" charset="-122"/>
                <a:cs typeface="Calibri" pitchFamily="34" charset="-120"/>
              </a:rPr>
              <a:t>Launched with UNICEF, the National Population Commission, the Federal Ministry of Health and Social Welfare and NIMC.</a:t>
            </a:r>
            <a:endParaRPr lang="en-US" sz="1200" dirty="0"/>
          </a:p>
        </p:txBody>
      </p:sp>
      <p:sp>
        <p:nvSpPr>
          <p:cNvPr id="9" name="Text 7"/>
          <p:cNvSpPr/>
          <p:nvPr/>
        </p:nvSpPr>
        <p:spPr>
          <a:xfrm>
            <a:off x="1033272" y="3950208"/>
            <a:ext cx="4480560" cy="1463040"/>
          </a:xfrm>
          <a:prstGeom prst="rect">
            <a:avLst/>
          </a:prstGeom>
          <a:noFill/>
          <a:ln/>
        </p:spPr>
        <p:txBody>
          <a:bodyPr wrap="square" lIns="0" tIns="0" rIns="0" bIns="0" rtlCol="0" anchor="ctr"/>
          <a:lstStyle/>
          <a:p>
            <a:pPr indent="0" marL="0">
              <a:lnSpc>
                <a:spcPts val="1900"/>
              </a:lnSpc>
              <a:buNone/>
            </a:pPr>
            <a:r>
              <a:rPr lang="en-US" sz="1250" b="1" dirty="0">
                <a:solidFill>
                  <a:srgbClr val="1C1E1B"/>
                </a:solidFill>
                <a:latin typeface="Calibri" pitchFamily="34" charset="0"/>
                <a:ea typeface="Calibri" pitchFamily="34" charset="-122"/>
                <a:cs typeface="Calibri" pitchFamily="34" charset="-120"/>
              </a:rPr>
              <a:t>At the frontier, the absence of a certificate does not only deny a child services — it erodes the claim to the nationality itself. This is the highest-yield place in Nigeria to extend the campaign.</a:t>
            </a:r>
            <a:endParaRPr lang="en-US" sz="1250" dirty="0"/>
          </a:p>
        </p:txBody>
      </p:sp>
      <p:sp>
        <p:nvSpPr>
          <p:cNvPr id="10" name="Shape 8"/>
          <p:cNvSpPr/>
          <p:nvPr/>
        </p:nvSpPr>
        <p:spPr>
          <a:xfrm>
            <a:off x="6172200" y="2057400"/>
            <a:ext cx="5120640" cy="3566160"/>
          </a:xfrm>
          <a:prstGeom prst="roundRect">
            <a:avLst>
              <a:gd name="adj" fmla="val 2308"/>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11" name="Shape 9"/>
          <p:cNvSpPr/>
          <p:nvPr/>
        </p:nvSpPr>
        <p:spPr>
          <a:xfrm>
            <a:off x="6519672" y="2377440"/>
            <a:ext cx="457200" cy="457200"/>
          </a:xfrm>
          <a:prstGeom prst="ellipse">
            <a:avLst/>
          </a:prstGeom>
          <a:solidFill>
            <a:srgbClr val="A83226"/>
          </a:solidFill>
          <a:ln w="12700">
            <a:solidFill>
              <a:srgbClr val="FFFFFF"/>
            </a:solidFill>
            <a:prstDash val="solid"/>
          </a:ln>
        </p:spPr>
      </p:sp>
      <p:sp>
        <p:nvSpPr>
          <p:cNvPr id="12" name="Text 10"/>
          <p:cNvSpPr/>
          <p:nvPr/>
        </p:nvSpPr>
        <p:spPr>
          <a:xfrm>
            <a:off x="7104888" y="2359152"/>
            <a:ext cx="3931920" cy="502920"/>
          </a:xfrm>
          <a:prstGeom prst="rect">
            <a:avLst/>
          </a:prstGeom>
          <a:noFill/>
          <a:ln/>
        </p:spPr>
        <p:txBody>
          <a:bodyPr wrap="square" lIns="0" tIns="0" rIns="0" bIns="0" rtlCol="0" anchor="ctr"/>
          <a:lstStyle/>
          <a:p>
            <a:pPr indent="0" marL="0">
              <a:buNone/>
            </a:pPr>
            <a:r>
              <a:rPr lang="en-US" sz="1900" b="1" dirty="0">
                <a:solidFill>
                  <a:srgbClr val="0B4D33"/>
                </a:solidFill>
                <a:latin typeface="Cambria" pitchFamily="34" charset="0"/>
                <a:ea typeface="Cambria" pitchFamily="34" charset="-122"/>
                <a:cs typeface="Cambria" pitchFamily="34" charset="-120"/>
              </a:rPr>
              <a:t>The fight against cervical cancer</a:t>
            </a:r>
            <a:endParaRPr lang="en-US" sz="1900" dirty="0"/>
          </a:p>
        </p:txBody>
      </p:sp>
      <p:sp>
        <p:nvSpPr>
          <p:cNvPr id="13" name="Text 11"/>
          <p:cNvSpPr/>
          <p:nvPr/>
        </p:nvSpPr>
        <p:spPr>
          <a:xfrm>
            <a:off x="6519672" y="2971800"/>
            <a:ext cx="4480560" cy="914400"/>
          </a:xfrm>
          <a:prstGeom prst="rect">
            <a:avLst/>
          </a:prstGeom>
          <a:noFill/>
          <a:ln/>
        </p:spPr>
        <p:txBody>
          <a:bodyPr wrap="square" lIns="0" tIns="0" rIns="0" bIns="0" rtlCol="0" anchor="ctr"/>
          <a:lstStyle/>
          <a:p>
            <a:pPr indent="0" marL="0">
              <a:lnSpc>
                <a:spcPts val="1800"/>
              </a:lnSpc>
              <a:buNone/>
            </a:pPr>
            <a:r>
              <a:rPr lang="en-US" sz="1200" dirty="0">
                <a:solidFill>
                  <a:srgbClr val="6E6B63"/>
                </a:solidFill>
                <a:latin typeface="Calibri" pitchFamily="34" charset="0"/>
                <a:ea typeface="Calibri" pitchFamily="34" charset="-122"/>
                <a:cs typeface="Calibri" pitchFamily="34" charset="-120"/>
              </a:rPr>
              <a:t>₦1 billion committed to the National Cancer Fund, with screening and HPV vaccination driven across all six geopolitical zones.</a:t>
            </a:r>
            <a:endParaRPr lang="en-US" sz="1200" dirty="0"/>
          </a:p>
        </p:txBody>
      </p:sp>
      <p:sp>
        <p:nvSpPr>
          <p:cNvPr id="14" name="Text 12"/>
          <p:cNvSpPr/>
          <p:nvPr/>
        </p:nvSpPr>
        <p:spPr>
          <a:xfrm>
            <a:off x="6519672" y="3950208"/>
            <a:ext cx="4480560" cy="1463040"/>
          </a:xfrm>
          <a:prstGeom prst="rect">
            <a:avLst/>
          </a:prstGeom>
          <a:noFill/>
          <a:ln/>
        </p:spPr>
        <p:txBody>
          <a:bodyPr wrap="square" lIns="0" tIns="0" rIns="0" bIns="0" rtlCol="0" anchor="ctr"/>
          <a:lstStyle/>
          <a:p>
            <a:pPr indent="0" marL="0">
              <a:lnSpc>
                <a:spcPts val="1900"/>
              </a:lnSpc>
              <a:buNone/>
            </a:pPr>
            <a:r>
              <a:rPr lang="en-US" sz="1250" b="1" dirty="0">
                <a:solidFill>
                  <a:srgbClr val="1C1E1B"/>
                </a:solidFill>
                <a:latin typeface="Calibri" pitchFamily="34" charset="0"/>
                <a:ea typeface="Calibri" pitchFamily="34" charset="-122"/>
                <a:cs typeface="Calibri" pitchFamily="34" charset="-120"/>
              </a:rPr>
              <a:t>Frontier women are the least screened women in the Federation — and the most reachable, because a basic handset is the one piece of infrastructure the frontier already has.</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B4D33"/>
        </a:solidFill>
      </p:bgPr>
    </p:bg>
    <p:spTree>
      <p:nvGrpSpPr>
        <p:cNvPr id="1" name=""/>
        <p:cNvGrpSpPr/>
        <p:nvPr/>
      </p:nvGrpSpPr>
      <p:grpSpPr>
        <a:xfrm>
          <a:off x="0" y="0"/>
          <a:ext cx="0" cy="0"/>
          <a:chOff x="0" y="0"/>
          <a:chExt cx="0" cy="0"/>
        </a:xfrm>
      </p:grpSpPr>
      <p:sp>
        <p:nvSpPr>
          <p:cNvPr id="2" name="Shape 0"/>
          <p:cNvSpPr/>
          <p:nvPr/>
        </p:nvSpPr>
        <p:spPr>
          <a:xfrm>
            <a:off x="9326880" y="4206240"/>
            <a:ext cx="4206240" cy="4206240"/>
          </a:xfrm>
          <a:prstGeom prst="ellipse">
            <a:avLst/>
          </a:prstGeom>
          <a:solidFill>
            <a:srgbClr val="12694A"/>
          </a:solidFill>
          <a:ln w="12700">
            <a:solidFill>
              <a:srgbClr val="12694A"/>
            </a:solidFill>
            <a:prstDash val="solid"/>
          </a:ln>
        </p:spPr>
      </p:sp>
      <p:sp>
        <p:nvSpPr>
          <p:cNvPr id="3" name="Text 1"/>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PILLAR ONE — THE FLAGSHIP</a:t>
            </a:r>
            <a:endParaRPr lang="en-US" sz="1150" dirty="0"/>
          </a:p>
        </p:txBody>
      </p:sp>
      <p:sp>
        <p:nvSpPr>
          <p:cNvPr id="4" name="Text 2"/>
          <p:cNvSpPr/>
          <p:nvPr/>
        </p:nvSpPr>
        <p:spPr>
          <a:xfrm>
            <a:off x="685800" y="777240"/>
            <a:ext cx="7680960" cy="1371600"/>
          </a:xfrm>
          <a:prstGeom prst="rect">
            <a:avLst/>
          </a:prstGeom>
          <a:noFill/>
          <a:ln/>
        </p:spPr>
        <p:txBody>
          <a:bodyPr wrap="square" lIns="0" tIns="0" rIns="0" bIns="0" rtlCol="0" anchor="ctr"/>
          <a:lstStyle/>
          <a:p>
            <a:pPr indent="0" marL="0">
              <a:lnSpc>
                <a:spcPts val="4400"/>
              </a:lnSpc>
              <a:buNone/>
            </a:pPr>
            <a:r>
              <a:rPr lang="en-US" sz="3800" b="1" dirty="0">
                <a:solidFill>
                  <a:srgbClr val="FFFFFF"/>
                </a:solidFill>
                <a:latin typeface="Cambria" pitchFamily="34" charset="0"/>
                <a:ea typeface="Cambria" pitchFamily="34" charset="-122"/>
                <a:cs typeface="Cambria" pitchFamily="34" charset="-120"/>
              </a:rPr>
              <a:t>The Frontier Mother</a:t>
            </a:r>
            <a:endParaRPr lang="en-US" sz="3800" dirty="0"/>
          </a:p>
          <a:p>
            <a:pPr indent="0" marL="0">
              <a:lnSpc>
                <a:spcPts val="4400"/>
              </a:lnSpc>
              <a:buNone/>
            </a:pPr>
            <a:r>
              <a:rPr lang="en-US" sz="3800" b="1" dirty="0">
                <a:solidFill>
                  <a:srgbClr val="FFFFFF"/>
                </a:solidFill>
                <a:latin typeface="Cambria" pitchFamily="34" charset="0"/>
                <a:ea typeface="Cambria" pitchFamily="34" charset="-122"/>
                <a:cs typeface="Cambria" pitchFamily="34" charset="-120"/>
              </a:rPr>
              <a:t>&amp; Child Corridor</a:t>
            </a:r>
            <a:endParaRPr lang="en-US" sz="3800" dirty="0"/>
          </a:p>
        </p:txBody>
      </p:sp>
      <p:sp>
        <p:nvSpPr>
          <p:cNvPr id="5" name="Text 3"/>
          <p:cNvSpPr/>
          <p:nvPr/>
        </p:nvSpPr>
        <p:spPr>
          <a:xfrm>
            <a:off x="685800" y="2194560"/>
            <a:ext cx="8686800" cy="411480"/>
          </a:xfrm>
          <a:prstGeom prst="rect">
            <a:avLst/>
          </a:prstGeom>
          <a:noFill/>
          <a:ln/>
        </p:spPr>
        <p:txBody>
          <a:bodyPr wrap="square" lIns="0" tIns="0" rIns="0" bIns="0" rtlCol="0" anchor="ctr"/>
          <a:lstStyle/>
          <a:p>
            <a:pPr indent="0" marL="0">
              <a:buNone/>
            </a:pPr>
            <a:r>
              <a:rPr lang="en-US" sz="1500" dirty="0">
                <a:solidFill>
                  <a:srgbClr val="9FBDAD"/>
                </a:solidFill>
                <a:latin typeface="Calibri" pitchFamily="34" charset="0"/>
                <a:ea typeface="Calibri" pitchFamily="34" charset="-122"/>
                <a:cs typeface="Calibri" pitchFamily="34" charset="-120"/>
              </a:rPr>
              <a:t>A continuous corridor of maternal and child care along Nigeria’s entire land frontier.</a:t>
            </a:r>
            <a:endParaRPr lang="en-US" sz="1500" dirty="0"/>
          </a:p>
        </p:txBody>
      </p:sp>
      <p:sp>
        <p:nvSpPr>
          <p:cNvPr id="6" name="Shape 4"/>
          <p:cNvSpPr/>
          <p:nvPr/>
        </p:nvSpPr>
        <p:spPr>
          <a:xfrm>
            <a:off x="713232" y="2889504"/>
            <a:ext cx="182880" cy="182880"/>
          </a:xfrm>
          <a:prstGeom prst="ellipse">
            <a:avLst/>
          </a:prstGeom>
          <a:solidFill>
            <a:srgbClr val="D9952A"/>
          </a:solidFill>
          <a:ln w="12700">
            <a:solidFill>
              <a:srgbClr val="D9952A"/>
            </a:solidFill>
            <a:prstDash val="solid"/>
          </a:ln>
        </p:spPr>
      </p:sp>
      <p:sp>
        <p:nvSpPr>
          <p:cNvPr id="7" name="Text 5"/>
          <p:cNvSpPr/>
          <p:nvPr/>
        </p:nvSpPr>
        <p:spPr>
          <a:xfrm>
            <a:off x="1097280" y="2788920"/>
            <a:ext cx="7863840" cy="411480"/>
          </a:xfrm>
          <a:prstGeom prst="rect">
            <a:avLst/>
          </a:prstGeom>
          <a:noFill/>
          <a:ln/>
        </p:spPr>
        <p:txBody>
          <a:bodyPr wrap="square" lIns="0" tIns="0" rIns="0" bIns="0" rtlCol="0" anchor="ctr"/>
          <a:lstStyle/>
          <a:p>
            <a:pPr indent="0" marL="0">
              <a:buNone/>
            </a:pPr>
            <a:r>
              <a:rPr lang="en-US" sz="1350" dirty="0">
                <a:solidFill>
                  <a:srgbClr val="D7E5DC"/>
                </a:solidFill>
                <a:latin typeface="Calibri" pitchFamily="34" charset="0"/>
                <a:ea typeface="Calibri" pitchFamily="34" charset="-122"/>
                <a:cs typeface="Calibri" pitchFamily="34" charset="-120"/>
              </a:rPr>
              <a:t>A staffed, equipped delivery point within reach of every intervention community</a:t>
            </a:r>
            <a:endParaRPr lang="en-US" sz="1350" dirty="0"/>
          </a:p>
        </p:txBody>
      </p:sp>
      <p:sp>
        <p:nvSpPr>
          <p:cNvPr id="8" name="Shape 6"/>
          <p:cNvSpPr/>
          <p:nvPr/>
        </p:nvSpPr>
        <p:spPr>
          <a:xfrm>
            <a:off x="713232" y="3401568"/>
            <a:ext cx="182880" cy="182880"/>
          </a:xfrm>
          <a:prstGeom prst="ellipse">
            <a:avLst/>
          </a:prstGeom>
          <a:solidFill>
            <a:srgbClr val="D9952A"/>
          </a:solidFill>
          <a:ln w="12700">
            <a:solidFill>
              <a:srgbClr val="D9952A"/>
            </a:solidFill>
            <a:prstDash val="solid"/>
          </a:ln>
        </p:spPr>
      </p:sp>
      <p:sp>
        <p:nvSpPr>
          <p:cNvPr id="9" name="Text 7"/>
          <p:cNvSpPr/>
          <p:nvPr/>
        </p:nvSpPr>
        <p:spPr>
          <a:xfrm>
            <a:off x="1097280" y="3300984"/>
            <a:ext cx="7863840" cy="411480"/>
          </a:xfrm>
          <a:prstGeom prst="rect">
            <a:avLst/>
          </a:prstGeom>
          <a:noFill/>
          <a:ln/>
        </p:spPr>
        <p:txBody>
          <a:bodyPr wrap="square" lIns="0" tIns="0" rIns="0" bIns="0" rtlCol="0" anchor="ctr"/>
          <a:lstStyle/>
          <a:p>
            <a:pPr indent="0" marL="0">
              <a:buNone/>
            </a:pPr>
            <a:r>
              <a:rPr lang="en-US" sz="1350" dirty="0">
                <a:solidFill>
                  <a:srgbClr val="D7E5DC"/>
                </a:solidFill>
                <a:latin typeface="Calibri" pitchFamily="34" charset="0"/>
                <a:ea typeface="Calibri" pitchFamily="34" charset="-122"/>
                <a:cs typeface="Calibri" pitchFamily="34" charset="-120"/>
              </a:rPr>
              <a:t>A birth registration point co-located with every delivery point, wired into the national drive</a:t>
            </a:r>
            <a:endParaRPr lang="en-US" sz="1350" dirty="0"/>
          </a:p>
        </p:txBody>
      </p:sp>
      <p:sp>
        <p:nvSpPr>
          <p:cNvPr id="10" name="Shape 8"/>
          <p:cNvSpPr/>
          <p:nvPr/>
        </p:nvSpPr>
        <p:spPr>
          <a:xfrm>
            <a:off x="713232" y="3913632"/>
            <a:ext cx="182880" cy="182880"/>
          </a:xfrm>
          <a:prstGeom prst="ellipse">
            <a:avLst/>
          </a:prstGeom>
          <a:solidFill>
            <a:srgbClr val="D9952A"/>
          </a:solidFill>
          <a:ln w="12700">
            <a:solidFill>
              <a:srgbClr val="D9952A"/>
            </a:solidFill>
            <a:prstDash val="solid"/>
          </a:ln>
        </p:spPr>
      </p:sp>
      <p:sp>
        <p:nvSpPr>
          <p:cNvPr id="11" name="Text 9"/>
          <p:cNvSpPr/>
          <p:nvPr/>
        </p:nvSpPr>
        <p:spPr>
          <a:xfrm>
            <a:off x="1097280" y="3813048"/>
            <a:ext cx="7863840" cy="411480"/>
          </a:xfrm>
          <a:prstGeom prst="rect">
            <a:avLst/>
          </a:prstGeom>
          <a:noFill/>
          <a:ln/>
        </p:spPr>
        <p:txBody>
          <a:bodyPr wrap="square" lIns="0" tIns="0" rIns="0" bIns="0" rtlCol="0" anchor="ctr"/>
          <a:lstStyle/>
          <a:p>
            <a:pPr indent="0" marL="0">
              <a:buNone/>
            </a:pPr>
            <a:r>
              <a:rPr lang="en-US" sz="1350" dirty="0">
                <a:solidFill>
                  <a:srgbClr val="D7E5DC"/>
                </a:solidFill>
                <a:latin typeface="Calibri" pitchFamily="34" charset="0"/>
                <a:ea typeface="Calibri" pitchFamily="34" charset="-122"/>
                <a:cs typeface="Calibri" pitchFamily="34" charset="-120"/>
              </a:rPr>
              <a:t>Every pregnant woman identified and followed by a trained Frontier Hope Ambassador</a:t>
            </a:r>
            <a:endParaRPr lang="en-US" sz="1350" dirty="0"/>
          </a:p>
        </p:txBody>
      </p:sp>
      <p:sp>
        <p:nvSpPr>
          <p:cNvPr id="12" name="Shape 10"/>
          <p:cNvSpPr/>
          <p:nvPr/>
        </p:nvSpPr>
        <p:spPr>
          <a:xfrm>
            <a:off x="713232" y="4425696"/>
            <a:ext cx="182880" cy="182880"/>
          </a:xfrm>
          <a:prstGeom prst="ellipse">
            <a:avLst/>
          </a:prstGeom>
          <a:solidFill>
            <a:srgbClr val="D9952A"/>
          </a:solidFill>
          <a:ln w="12700">
            <a:solidFill>
              <a:srgbClr val="D9952A"/>
            </a:solidFill>
            <a:prstDash val="solid"/>
          </a:ln>
        </p:spPr>
      </p:sp>
      <p:sp>
        <p:nvSpPr>
          <p:cNvPr id="13" name="Text 11"/>
          <p:cNvSpPr/>
          <p:nvPr/>
        </p:nvSpPr>
        <p:spPr>
          <a:xfrm>
            <a:off x="1097280" y="4325112"/>
            <a:ext cx="7863840" cy="411480"/>
          </a:xfrm>
          <a:prstGeom prst="rect">
            <a:avLst/>
          </a:prstGeom>
          <a:noFill/>
          <a:ln/>
        </p:spPr>
        <p:txBody>
          <a:bodyPr wrap="square" lIns="0" tIns="0" rIns="0" bIns="0" rtlCol="0" anchor="ctr"/>
          <a:lstStyle/>
          <a:p>
            <a:pPr indent="0" marL="0">
              <a:buNone/>
            </a:pPr>
            <a:r>
              <a:rPr lang="en-US" sz="1350" dirty="0">
                <a:solidFill>
                  <a:srgbClr val="D7E5DC"/>
                </a:solidFill>
                <a:latin typeface="Calibri" pitchFamily="34" charset="0"/>
                <a:ea typeface="Calibri" pitchFamily="34" charset="-122"/>
                <a:cs typeface="Calibri" pitchFamily="34" charset="-120"/>
              </a:rPr>
              <a:t>Cervical cancer screening and HPV vaccination extended to frontier women and girls</a:t>
            </a:r>
            <a:endParaRPr lang="en-US" sz="1350" dirty="0"/>
          </a:p>
        </p:txBody>
      </p:sp>
      <p:sp>
        <p:nvSpPr>
          <p:cNvPr id="14" name="Shape 12"/>
          <p:cNvSpPr/>
          <p:nvPr/>
        </p:nvSpPr>
        <p:spPr>
          <a:xfrm>
            <a:off x="713232" y="4937760"/>
            <a:ext cx="182880" cy="182880"/>
          </a:xfrm>
          <a:prstGeom prst="ellipse">
            <a:avLst/>
          </a:prstGeom>
          <a:solidFill>
            <a:srgbClr val="D9952A"/>
          </a:solidFill>
          <a:ln w="12700">
            <a:solidFill>
              <a:srgbClr val="D9952A"/>
            </a:solidFill>
            <a:prstDash val="solid"/>
          </a:ln>
        </p:spPr>
      </p:sp>
      <p:sp>
        <p:nvSpPr>
          <p:cNvPr id="15" name="Text 13"/>
          <p:cNvSpPr/>
          <p:nvPr/>
        </p:nvSpPr>
        <p:spPr>
          <a:xfrm>
            <a:off x="1097280" y="4837176"/>
            <a:ext cx="7863840" cy="411480"/>
          </a:xfrm>
          <a:prstGeom prst="rect">
            <a:avLst/>
          </a:prstGeom>
          <a:noFill/>
          <a:ln/>
        </p:spPr>
        <p:txBody>
          <a:bodyPr wrap="square" lIns="0" tIns="0" rIns="0" bIns="0" rtlCol="0" anchor="ctr"/>
          <a:lstStyle/>
          <a:p>
            <a:pPr indent="0" marL="0">
              <a:buNone/>
            </a:pPr>
            <a:r>
              <a:rPr lang="en-US" sz="1350" dirty="0">
                <a:solidFill>
                  <a:srgbClr val="D7E5DC"/>
                </a:solidFill>
                <a:latin typeface="Calibri" pitchFamily="34" charset="0"/>
                <a:ea typeface="Calibri" pitchFamily="34" charset="-122"/>
                <a:cs typeface="Calibri" pitchFamily="34" charset="-120"/>
              </a:rPr>
              <a:t>A paid, on-call emergency transport arrangement in every cluster</a:t>
            </a:r>
            <a:endParaRPr lang="en-US" sz="1350" dirty="0"/>
          </a:p>
        </p:txBody>
      </p:sp>
      <p:sp>
        <p:nvSpPr>
          <p:cNvPr id="16" name="Shape 14"/>
          <p:cNvSpPr/>
          <p:nvPr/>
        </p:nvSpPr>
        <p:spPr>
          <a:xfrm>
            <a:off x="685800" y="5440680"/>
            <a:ext cx="10789920" cy="914400"/>
          </a:xfrm>
          <a:prstGeom prst="roundRect">
            <a:avLst>
              <a:gd name="adj" fmla="val 9000"/>
            </a:avLst>
          </a:prstGeom>
          <a:solidFill>
            <a:srgbClr val="D9952A"/>
          </a:solidFill>
          <a:ln w="12700">
            <a:solidFill>
              <a:srgbClr val="D9952A"/>
            </a:solidFill>
            <a:prstDash val="solid"/>
          </a:ln>
        </p:spPr>
      </p:sp>
      <p:sp>
        <p:nvSpPr>
          <p:cNvPr id="17" name="Text 15"/>
          <p:cNvSpPr/>
          <p:nvPr/>
        </p:nvSpPr>
        <p:spPr>
          <a:xfrm>
            <a:off x="960120" y="5440680"/>
            <a:ext cx="10241280" cy="914400"/>
          </a:xfrm>
          <a:prstGeom prst="rect">
            <a:avLst/>
          </a:prstGeom>
          <a:noFill/>
          <a:ln/>
        </p:spPr>
        <p:txBody>
          <a:bodyPr wrap="square" lIns="0" tIns="0" rIns="0" bIns="0" rtlCol="0" anchor="ctr"/>
          <a:lstStyle/>
          <a:p>
            <a:pPr indent="0" marL="0">
              <a:buNone/>
            </a:pPr>
            <a:r>
              <a:rPr lang="en-US" sz="1550" b="1" i="1" dirty="0">
                <a:solidFill>
                  <a:srgbClr val="3A2405"/>
                </a:solidFill>
                <a:latin typeface="Cambria" pitchFamily="34" charset="0"/>
                <a:ea typeface="Cambria" pitchFamily="34" charset="-122"/>
                <a:cs typeface="Cambria" pitchFamily="34" charset="-120"/>
              </a:rPr>
              <a:t>Every child born in a Renewed Hope Frontier community leaves with two things: a healthy mother, and a Nigerian birth certificate.</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PILLARS TWO, THREE, FOUR AND FIVE</a:t>
            </a:r>
            <a:endParaRPr lang="en-US" sz="1150" dirty="0"/>
          </a:p>
        </p:txBody>
      </p:sp>
      <p:sp>
        <p:nvSpPr>
          <p:cNvPr id="3" name="Text 1"/>
          <p:cNvSpPr/>
          <p:nvPr/>
        </p:nvSpPr>
        <p:spPr>
          <a:xfrm>
            <a:off x="685800" y="457200"/>
            <a:ext cx="10789920" cy="822960"/>
          </a:xfrm>
          <a:prstGeom prst="rect">
            <a:avLst/>
          </a:prstGeom>
          <a:noFill/>
          <a:ln/>
        </p:spPr>
        <p:txBody>
          <a:bodyPr wrap="square" lIns="0" tIns="0" rIns="0" bIns="0" rtlCol="0" anchor="ctr"/>
          <a:lstStyle/>
          <a:p>
            <a:pPr algn="l" indent="0" marL="0">
              <a:buNone/>
            </a:pPr>
            <a:r>
              <a:rPr lang="en-US" sz="3400" b="1" dirty="0">
                <a:solidFill>
                  <a:srgbClr val="0B4D33"/>
                </a:solidFill>
                <a:latin typeface="Cambria" pitchFamily="34" charset="0"/>
                <a:ea typeface="Cambria" pitchFamily="34" charset="-122"/>
                <a:cs typeface="Cambria" pitchFamily="34" charset="-120"/>
              </a:rPr>
              <a:t>What changes in a frontier community</a:t>
            </a:r>
            <a:endParaRPr lang="en-US" sz="3400" dirty="0"/>
          </a:p>
        </p:txBody>
      </p:sp>
      <p:sp>
        <p:nvSpPr>
          <p:cNvPr id="4" name="Shape 2"/>
          <p:cNvSpPr/>
          <p:nvPr/>
        </p:nvSpPr>
        <p:spPr>
          <a:xfrm>
            <a:off x="685800" y="1645920"/>
            <a:ext cx="2487168" cy="4023360"/>
          </a:xfrm>
          <a:prstGeom prst="roundRect">
            <a:avLst>
              <a:gd name="adj" fmla="val 3309"/>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5" name="Shape 3"/>
          <p:cNvSpPr/>
          <p:nvPr/>
        </p:nvSpPr>
        <p:spPr>
          <a:xfrm>
            <a:off x="960120" y="1938528"/>
            <a:ext cx="457200" cy="457200"/>
          </a:xfrm>
          <a:prstGeom prst="ellipse">
            <a:avLst/>
          </a:prstGeom>
          <a:solidFill>
            <a:srgbClr val="0B4D33"/>
          </a:solidFill>
          <a:ln w="12700">
            <a:solidFill>
              <a:srgbClr val="0B4D33"/>
            </a:solidFill>
            <a:prstDash val="solid"/>
          </a:ln>
        </p:spPr>
      </p:sp>
      <p:sp>
        <p:nvSpPr>
          <p:cNvPr id="6" name="Text 4"/>
          <p:cNvSpPr/>
          <p:nvPr/>
        </p:nvSpPr>
        <p:spPr>
          <a:xfrm>
            <a:off x="960120" y="1938528"/>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2</a:t>
            </a:r>
            <a:endParaRPr lang="en-US" sz="1500" dirty="0"/>
          </a:p>
        </p:txBody>
      </p:sp>
      <p:sp>
        <p:nvSpPr>
          <p:cNvPr id="7" name="Text 5"/>
          <p:cNvSpPr/>
          <p:nvPr/>
        </p:nvSpPr>
        <p:spPr>
          <a:xfrm>
            <a:off x="960120" y="2560320"/>
            <a:ext cx="2011680" cy="914400"/>
          </a:xfrm>
          <a:prstGeom prst="rect">
            <a:avLst/>
          </a:prstGeom>
          <a:noFill/>
          <a:ln/>
        </p:spPr>
        <p:txBody>
          <a:bodyPr wrap="square" lIns="0" tIns="0" rIns="0" bIns="0" rtlCol="0" anchor="ctr"/>
          <a:lstStyle/>
          <a:p>
            <a:pPr indent="0" marL="0">
              <a:lnSpc>
                <a:spcPts val="2200"/>
              </a:lnSpc>
              <a:buNone/>
            </a:pPr>
            <a:r>
              <a:rPr lang="en-US" sz="1750" b="1" dirty="0">
                <a:solidFill>
                  <a:srgbClr val="0B4D33"/>
                </a:solidFill>
                <a:latin typeface="Cambria" pitchFamily="34" charset="0"/>
                <a:ea typeface="Cambria" pitchFamily="34" charset="-122"/>
                <a:cs typeface="Cambria" pitchFamily="34" charset="-120"/>
              </a:rPr>
              <a:t>Water, Light</a:t>
            </a:r>
            <a:endParaRPr lang="en-US" sz="1750" dirty="0"/>
          </a:p>
          <a:p>
            <a:pPr indent="0" marL="0">
              <a:lnSpc>
                <a:spcPts val="2200"/>
              </a:lnSpc>
              <a:buNone/>
            </a:pPr>
            <a:r>
              <a:rPr lang="en-US" sz="1750" b="1" dirty="0">
                <a:solidFill>
                  <a:srgbClr val="0B4D33"/>
                </a:solidFill>
                <a:latin typeface="Cambria" pitchFamily="34" charset="0"/>
                <a:ea typeface="Cambria" pitchFamily="34" charset="-122"/>
                <a:cs typeface="Cambria" pitchFamily="34" charset="-120"/>
              </a:rPr>
              <a:t>&amp; Learning</a:t>
            </a:r>
            <a:endParaRPr lang="en-US" sz="1750" dirty="0"/>
          </a:p>
        </p:txBody>
      </p:sp>
      <p:sp>
        <p:nvSpPr>
          <p:cNvPr id="8" name="Text 6"/>
          <p:cNvSpPr/>
          <p:nvPr/>
        </p:nvSpPr>
        <p:spPr>
          <a:xfrm>
            <a:off x="960120" y="3493008"/>
            <a:ext cx="1965960" cy="2057400"/>
          </a:xfrm>
          <a:prstGeom prst="rect">
            <a:avLst/>
          </a:prstGeom>
          <a:noFill/>
          <a:ln/>
        </p:spPr>
        <p:txBody>
          <a:bodyPr wrap="square" lIns="0" tIns="0" rIns="0" bIns="0" rtlCol="0" anchor="ctr"/>
          <a:lstStyle/>
          <a:p>
            <a:pPr indent="0" marL="0">
              <a:lnSpc>
                <a:spcPts val="1650"/>
              </a:lnSpc>
              <a:buNone/>
            </a:pPr>
            <a:r>
              <a:rPr lang="en-US" sz="1100" dirty="0">
                <a:solidFill>
                  <a:srgbClr val="1C1E1B"/>
                </a:solidFill>
                <a:latin typeface="Calibri" pitchFamily="34" charset="0"/>
                <a:ea typeface="Calibri" pitchFamily="34" charset="-122"/>
                <a:cs typeface="Calibri" pitchFamily="34" charset="-120"/>
              </a:rPr>
              <a:t>A solar borehole. A solar mini-grid for the clinic, school, market and water point. Classrooms rehabilitated, teachers deployed with a frontier allowance, school feeding, and accelerated learning for children returning from schooling across the border.</a:t>
            </a:r>
            <a:endParaRPr lang="en-US" sz="1100" dirty="0"/>
          </a:p>
        </p:txBody>
      </p:sp>
      <p:sp>
        <p:nvSpPr>
          <p:cNvPr id="9" name="Shape 7"/>
          <p:cNvSpPr/>
          <p:nvPr/>
        </p:nvSpPr>
        <p:spPr>
          <a:xfrm>
            <a:off x="3447288" y="1645920"/>
            <a:ext cx="2487168" cy="4023360"/>
          </a:xfrm>
          <a:prstGeom prst="roundRect">
            <a:avLst>
              <a:gd name="adj" fmla="val 3309"/>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10" name="Shape 8"/>
          <p:cNvSpPr/>
          <p:nvPr/>
        </p:nvSpPr>
        <p:spPr>
          <a:xfrm>
            <a:off x="3721608" y="1938528"/>
            <a:ext cx="457200" cy="457200"/>
          </a:xfrm>
          <a:prstGeom prst="ellipse">
            <a:avLst/>
          </a:prstGeom>
          <a:solidFill>
            <a:srgbClr val="D9952A"/>
          </a:solidFill>
          <a:ln w="12700">
            <a:solidFill>
              <a:srgbClr val="D9952A"/>
            </a:solidFill>
            <a:prstDash val="solid"/>
          </a:ln>
        </p:spPr>
      </p:sp>
      <p:sp>
        <p:nvSpPr>
          <p:cNvPr id="11" name="Text 9"/>
          <p:cNvSpPr/>
          <p:nvPr/>
        </p:nvSpPr>
        <p:spPr>
          <a:xfrm>
            <a:off x="3721608" y="1938528"/>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3</a:t>
            </a:r>
            <a:endParaRPr lang="en-US" sz="1500" dirty="0"/>
          </a:p>
        </p:txBody>
      </p:sp>
      <p:sp>
        <p:nvSpPr>
          <p:cNvPr id="12" name="Text 10"/>
          <p:cNvSpPr/>
          <p:nvPr/>
        </p:nvSpPr>
        <p:spPr>
          <a:xfrm>
            <a:off x="3721608" y="2560320"/>
            <a:ext cx="2011680" cy="914400"/>
          </a:xfrm>
          <a:prstGeom prst="rect">
            <a:avLst/>
          </a:prstGeom>
          <a:noFill/>
          <a:ln/>
        </p:spPr>
        <p:txBody>
          <a:bodyPr wrap="square" lIns="0" tIns="0" rIns="0" bIns="0" rtlCol="0" anchor="ctr"/>
          <a:lstStyle/>
          <a:p>
            <a:pPr indent="0" marL="0">
              <a:lnSpc>
                <a:spcPts val="2200"/>
              </a:lnSpc>
              <a:buNone/>
            </a:pPr>
            <a:r>
              <a:rPr lang="en-US" sz="1750" b="1" dirty="0">
                <a:solidFill>
                  <a:srgbClr val="0B4D33"/>
                </a:solidFill>
                <a:latin typeface="Cambria" pitchFamily="34" charset="0"/>
                <a:ea typeface="Cambria" pitchFamily="34" charset="-122"/>
                <a:cs typeface="Cambria" pitchFamily="34" charset="-120"/>
              </a:rPr>
              <a:t>Livelihoods</a:t>
            </a:r>
            <a:endParaRPr lang="en-US" sz="1750" dirty="0"/>
          </a:p>
          <a:p>
            <a:pPr indent="0" marL="0">
              <a:lnSpc>
                <a:spcPts val="2200"/>
              </a:lnSpc>
              <a:buNone/>
            </a:pPr>
            <a:r>
              <a:rPr lang="en-US" sz="1750" b="1" dirty="0">
                <a:solidFill>
                  <a:srgbClr val="0B4D33"/>
                </a:solidFill>
                <a:latin typeface="Cambria" pitchFamily="34" charset="0"/>
                <a:ea typeface="Cambria" pitchFamily="34" charset="-122"/>
                <a:cs typeface="Cambria" pitchFamily="34" charset="-120"/>
              </a:rPr>
              <a:t>&amp; Border Markets</a:t>
            </a:r>
            <a:endParaRPr lang="en-US" sz="1750" dirty="0"/>
          </a:p>
        </p:txBody>
      </p:sp>
      <p:sp>
        <p:nvSpPr>
          <p:cNvPr id="13" name="Text 11"/>
          <p:cNvSpPr/>
          <p:nvPr/>
        </p:nvSpPr>
        <p:spPr>
          <a:xfrm>
            <a:off x="3721608" y="3493008"/>
            <a:ext cx="1965960" cy="2057400"/>
          </a:xfrm>
          <a:prstGeom prst="rect">
            <a:avLst/>
          </a:prstGeom>
          <a:noFill/>
          <a:ln/>
        </p:spPr>
        <p:txBody>
          <a:bodyPr wrap="square" lIns="0" tIns="0" rIns="0" bIns="0" rtlCol="0" anchor="ctr"/>
          <a:lstStyle/>
          <a:p>
            <a:pPr indent="0" marL="0">
              <a:lnSpc>
                <a:spcPts val="1650"/>
              </a:lnSpc>
              <a:buNone/>
            </a:pPr>
            <a:r>
              <a:rPr lang="en-US" sz="1100" dirty="0">
                <a:solidFill>
                  <a:srgbClr val="1C1E1B"/>
                </a:solidFill>
                <a:latin typeface="Calibri" pitchFamily="34" charset="0"/>
                <a:ea typeface="Calibri" pitchFamily="34" charset="-122"/>
                <a:cs typeface="Calibri" pitchFamily="34" charset="-120"/>
              </a:rPr>
              <a:t>Agricultural inputs and dry-season irrigation. Women-led savings and loan associations. Skills tied to real local demand. International border markets that convert informal cross-border trade into recorded, protected commerce. A dedicated youth track.</a:t>
            </a:r>
            <a:endParaRPr lang="en-US" sz="1100" dirty="0"/>
          </a:p>
        </p:txBody>
      </p:sp>
      <p:sp>
        <p:nvSpPr>
          <p:cNvPr id="14" name="Shape 12"/>
          <p:cNvSpPr/>
          <p:nvPr/>
        </p:nvSpPr>
        <p:spPr>
          <a:xfrm>
            <a:off x="6208776" y="1645920"/>
            <a:ext cx="2487168" cy="4023360"/>
          </a:xfrm>
          <a:prstGeom prst="roundRect">
            <a:avLst>
              <a:gd name="adj" fmla="val 3309"/>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15" name="Shape 13"/>
          <p:cNvSpPr/>
          <p:nvPr/>
        </p:nvSpPr>
        <p:spPr>
          <a:xfrm>
            <a:off x="6483096" y="1938528"/>
            <a:ext cx="457200" cy="457200"/>
          </a:xfrm>
          <a:prstGeom prst="ellipse">
            <a:avLst/>
          </a:prstGeom>
          <a:solidFill>
            <a:srgbClr val="A83226"/>
          </a:solidFill>
          <a:ln w="12700">
            <a:solidFill>
              <a:srgbClr val="A83226"/>
            </a:solidFill>
            <a:prstDash val="solid"/>
          </a:ln>
        </p:spPr>
      </p:sp>
      <p:sp>
        <p:nvSpPr>
          <p:cNvPr id="16" name="Text 14"/>
          <p:cNvSpPr/>
          <p:nvPr/>
        </p:nvSpPr>
        <p:spPr>
          <a:xfrm>
            <a:off x="6483096" y="1938528"/>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4</a:t>
            </a:r>
            <a:endParaRPr lang="en-US" sz="1500" dirty="0"/>
          </a:p>
        </p:txBody>
      </p:sp>
      <p:sp>
        <p:nvSpPr>
          <p:cNvPr id="17" name="Text 15"/>
          <p:cNvSpPr/>
          <p:nvPr/>
        </p:nvSpPr>
        <p:spPr>
          <a:xfrm>
            <a:off x="6483096" y="2560320"/>
            <a:ext cx="2011680" cy="914400"/>
          </a:xfrm>
          <a:prstGeom prst="rect">
            <a:avLst/>
          </a:prstGeom>
          <a:noFill/>
          <a:ln/>
        </p:spPr>
        <p:txBody>
          <a:bodyPr wrap="square" lIns="0" tIns="0" rIns="0" bIns="0" rtlCol="0" anchor="ctr"/>
          <a:lstStyle/>
          <a:p>
            <a:pPr indent="0" marL="0">
              <a:lnSpc>
                <a:spcPts val="2200"/>
              </a:lnSpc>
              <a:buNone/>
            </a:pPr>
            <a:r>
              <a:rPr lang="en-US" sz="1750" b="1" dirty="0">
                <a:solidFill>
                  <a:srgbClr val="0B4D33"/>
                </a:solidFill>
                <a:latin typeface="Cambria" pitchFamily="34" charset="0"/>
                <a:ea typeface="Cambria" pitchFamily="34" charset="-122"/>
                <a:cs typeface="Cambria" pitchFamily="34" charset="-120"/>
              </a:rPr>
              <a:t>Identity</a:t>
            </a:r>
            <a:endParaRPr lang="en-US" sz="1750" dirty="0"/>
          </a:p>
          <a:p>
            <a:pPr indent="0" marL="0">
              <a:lnSpc>
                <a:spcPts val="2200"/>
              </a:lnSpc>
              <a:buNone/>
            </a:pPr>
            <a:r>
              <a:rPr lang="en-US" sz="1750" b="1" dirty="0">
                <a:solidFill>
                  <a:srgbClr val="0B4D33"/>
                </a:solidFill>
                <a:latin typeface="Cambria" pitchFamily="34" charset="0"/>
                <a:ea typeface="Cambria" pitchFamily="34" charset="-122"/>
                <a:cs typeface="Cambria" pitchFamily="34" charset="-120"/>
              </a:rPr>
              <a:t>&amp; Belonging</a:t>
            </a:r>
            <a:endParaRPr lang="en-US" sz="1750" dirty="0"/>
          </a:p>
        </p:txBody>
      </p:sp>
      <p:sp>
        <p:nvSpPr>
          <p:cNvPr id="18" name="Text 16"/>
          <p:cNvSpPr/>
          <p:nvPr/>
        </p:nvSpPr>
        <p:spPr>
          <a:xfrm>
            <a:off x="6483096" y="3493008"/>
            <a:ext cx="1965960" cy="2057400"/>
          </a:xfrm>
          <a:prstGeom prst="rect">
            <a:avLst/>
          </a:prstGeom>
          <a:noFill/>
          <a:ln/>
        </p:spPr>
        <p:txBody>
          <a:bodyPr wrap="square" lIns="0" tIns="0" rIns="0" bIns="0" rtlCol="0" anchor="ctr"/>
          <a:lstStyle/>
          <a:p>
            <a:pPr indent="0" marL="0">
              <a:lnSpc>
                <a:spcPts val="1650"/>
              </a:lnSpc>
              <a:buNone/>
            </a:pPr>
            <a:r>
              <a:rPr lang="en-US" sz="1100" dirty="0">
                <a:solidFill>
                  <a:srgbClr val="1C1E1B"/>
                </a:solidFill>
                <a:latin typeface="Calibri" pitchFamily="34" charset="0"/>
                <a:ea typeface="Calibri" pitchFamily="34" charset="-122"/>
                <a:cs typeface="Calibri" pitchFamily="34" charset="-120"/>
              </a:rPr>
              <a:t>Mass birth registration and NIN enrolment. Civic education in the local language. Restoration of the Nigerian curriculum. Community development committees with real standing and mandatory female and youth representation.</a:t>
            </a:r>
            <a:endParaRPr lang="en-US" sz="1100" dirty="0"/>
          </a:p>
        </p:txBody>
      </p:sp>
      <p:sp>
        <p:nvSpPr>
          <p:cNvPr id="19" name="Shape 17"/>
          <p:cNvSpPr/>
          <p:nvPr/>
        </p:nvSpPr>
        <p:spPr>
          <a:xfrm>
            <a:off x="8970264" y="1645920"/>
            <a:ext cx="2487168" cy="4023360"/>
          </a:xfrm>
          <a:prstGeom prst="roundRect">
            <a:avLst>
              <a:gd name="adj" fmla="val 3309"/>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20" name="Shape 18"/>
          <p:cNvSpPr/>
          <p:nvPr/>
        </p:nvSpPr>
        <p:spPr>
          <a:xfrm>
            <a:off x="9244584" y="1938528"/>
            <a:ext cx="457200" cy="457200"/>
          </a:xfrm>
          <a:prstGeom prst="ellipse">
            <a:avLst/>
          </a:prstGeom>
          <a:solidFill>
            <a:srgbClr val="3D5A6C"/>
          </a:solidFill>
          <a:ln w="12700">
            <a:solidFill>
              <a:srgbClr val="3D5A6C"/>
            </a:solidFill>
            <a:prstDash val="solid"/>
          </a:ln>
        </p:spPr>
      </p:sp>
      <p:sp>
        <p:nvSpPr>
          <p:cNvPr id="21" name="Text 19"/>
          <p:cNvSpPr/>
          <p:nvPr/>
        </p:nvSpPr>
        <p:spPr>
          <a:xfrm>
            <a:off x="9244584" y="1938528"/>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5</a:t>
            </a:r>
            <a:endParaRPr lang="en-US" sz="1500" dirty="0"/>
          </a:p>
        </p:txBody>
      </p:sp>
      <p:sp>
        <p:nvSpPr>
          <p:cNvPr id="22" name="Text 20"/>
          <p:cNvSpPr/>
          <p:nvPr/>
        </p:nvSpPr>
        <p:spPr>
          <a:xfrm>
            <a:off x="9244584" y="2560320"/>
            <a:ext cx="2011680" cy="914400"/>
          </a:xfrm>
          <a:prstGeom prst="rect">
            <a:avLst/>
          </a:prstGeom>
          <a:noFill/>
          <a:ln/>
        </p:spPr>
        <p:txBody>
          <a:bodyPr wrap="square" lIns="0" tIns="0" rIns="0" bIns="0" rtlCol="0" anchor="ctr"/>
          <a:lstStyle/>
          <a:p>
            <a:pPr indent="0" marL="0">
              <a:lnSpc>
                <a:spcPts val="2200"/>
              </a:lnSpc>
              <a:buNone/>
            </a:pPr>
            <a:r>
              <a:rPr lang="en-US" sz="1750" b="1" dirty="0">
                <a:solidFill>
                  <a:srgbClr val="0B4D33"/>
                </a:solidFill>
                <a:latin typeface="Cambria" pitchFamily="34" charset="0"/>
                <a:ea typeface="Cambria" pitchFamily="34" charset="-122"/>
                <a:cs typeface="Cambria" pitchFamily="34" charset="-120"/>
              </a:rPr>
              <a:t>Health</a:t>
            </a:r>
            <a:endParaRPr lang="en-US" sz="1750" dirty="0"/>
          </a:p>
          <a:p>
            <a:pPr indent="0" marL="0">
              <a:lnSpc>
                <a:spcPts val="2200"/>
              </a:lnSpc>
              <a:buNone/>
            </a:pPr>
            <a:r>
              <a:rPr lang="en-US" sz="1750" b="1" dirty="0">
                <a:solidFill>
                  <a:srgbClr val="0B4D33"/>
                </a:solidFill>
                <a:latin typeface="Cambria" pitchFamily="34" charset="0"/>
                <a:ea typeface="Cambria" pitchFamily="34" charset="-122"/>
                <a:cs typeface="Cambria" pitchFamily="34" charset="-120"/>
              </a:rPr>
              <a:t>Coverage</a:t>
            </a:r>
            <a:endParaRPr lang="en-US" sz="1750" dirty="0"/>
          </a:p>
        </p:txBody>
      </p:sp>
      <p:sp>
        <p:nvSpPr>
          <p:cNvPr id="23" name="Text 21"/>
          <p:cNvSpPr/>
          <p:nvPr/>
        </p:nvSpPr>
        <p:spPr>
          <a:xfrm>
            <a:off x="9244584" y="3493008"/>
            <a:ext cx="1965960" cy="2057400"/>
          </a:xfrm>
          <a:prstGeom prst="rect">
            <a:avLst/>
          </a:prstGeom>
          <a:noFill/>
          <a:ln/>
        </p:spPr>
        <p:txBody>
          <a:bodyPr wrap="square" lIns="0" tIns="0" rIns="0" bIns="0" rtlCol="0" anchor="ctr"/>
          <a:lstStyle/>
          <a:p>
            <a:pPr indent="0" marL="0">
              <a:lnSpc>
                <a:spcPts val="1650"/>
              </a:lnSpc>
              <a:buNone/>
            </a:pPr>
            <a:r>
              <a:rPr lang="en-US" sz="1100" dirty="0">
                <a:solidFill>
                  <a:srgbClr val="1C1E1B"/>
                </a:solidFill>
                <a:latin typeface="Calibri" pitchFamily="34" charset="0"/>
                <a:ea typeface="Calibri" pitchFamily="34" charset="-122"/>
                <a:cs typeface="Calibri" pitchFamily="34" charset="-120"/>
              </a:rPr>
              <a:t>Every household enrolled in the NHIA’s Vulnerable Group Fund through the existing national architecture — but only once the facility is equipped, staffed and accredited. Recurrent care financed by statute, not by a project budget that ends.</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B4D33"/>
        </a:solidFill>
      </p:bgPr>
    </p:bg>
    <p:spTree>
      <p:nvGrpSpPr>
        <p:cNvPr id="1" name=""/>
        <p:cNvGrpSpPr/>
        <p:nvPr/>
      </p:nvGrpSpPr>
      <p:grpSpPr>
        <a:xfrm>
          <a:off x="0" y="0"/>
          <a:ext cx="0" cy="0"/>
          <a:chOff x="0" y="0"/>
          <a:chExt cx="0" cy="0"/>
        </a:xfrm>
      </p:grpSpPr>
      <p:sp>
        <p:nvSpPr>
          <p:cNvPr id="2" name="Shape 0"/>
          <p:cNvSpPr/>
          <p:nvPr/>
        </p:nvSpPr>
        <p:spPr>
          <a:xfrm>
            <a:off x="9966960" y="-2286000"/>
            <a:ext cx="4754880" cy="4754880"/>
          </a:xfrm>
          <a:prstGeom prst="ellipse">
            <a:avLst/>
          </a:prstGeom>
          <a:solidFill>
            <a:srgbClr val="12694A"/>
          </a:solidFill>
          <a:ln w="12700">
            <a:solidFill>
              <a:srgbClr val="12694A"/>
            </a:solidFill>
            <a:prstDash val="solid"/>
          </a:ln>
        </p:spPr>
      </p:sp>
      <p:sp>
        <p:nvSpPr>
          <p:cNvPr id="3" name="Text 1"/>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WHAT ALWAYS HAPPENS HERE</a:t>
            </a:r>
            <a:endParaRPr lang="en-US" sz="1150" dirty="0"/>
          </a:p>
        </p:txBody>
      </p:sp>
      <p:sp>
        <p:nvSpPr>
          <p:cNvPr id="4" name="Text 2"/>
          <p:cNvSpPr/>
          <p:nvPr/>
        </p:nvSpPr>
        <p:spPr>
          <a:xfrm>
            <a:off x="1234440" y="1051560"/>
            <a:ext cx="9692640" cy="1371600"/>
          </a:xfrm>
          <a:prstGeom prst="rect">
            <a:avLst/>
          </a:prstGeom>
          <a:noFill/>
          <a:ln/>
        </p:spPr>
        <p:txBody>
          <a:bodyPr wrap="square" lIns="0" tIns="0" rIns="0" bIns="0" rtlCol="0" anchor="ctr"/>
          <a:lstStyle/>
          <a:p>
            <a:pPr algn="ctr" indent="0" marL="0">
              <a:lnSpc>
                <a:spcPts val="4200"/>
              </a:lnSpc>
              <a:buNone/>
            </a:pPr>
            <a:r>
              <a:rPr lang="en-US" sz="3200" dirty="0">
                <a:solidFill>
                  <a:srgbClr val="9FBDAD"/>
                </a:solidFill>
                <a:latin typeface="Cambria" pitchFamily="34" charset="0"/>
                <a:ea typeface="Cambria" pitchFamily="34" charset="-122"/>
                <a:cs typeface="Cambria" pitchFamily="34" charset="-120"/>
              </a:rPr>
              <a:t>The outbreak is not a risk</a:t>
            </a:r>
            <a:endParaRPr lang="en-US" sz="3200" dirty="0"/>
          </a:p>
          <a:p>
            <a:pPr algn="ctr" indent="0" marL="0">
              <a:lnSpc>
                <a:spcPts val="4200"/>
              </a:lnSpc>
              <a:buNone/>
            </a:pPr>
            <a:r>
              <a:rPr lang="en-US" sz="3200" dirty="0">
                <a:solidFill>
                  <a:srgbClr val="9FBDAD"/>
                </a:solidFill>
                <a:latin typeface="Cambria" pitchFamily="34" charset="0"/>
                <a:ea typeface="Cambria" pitchFamily="34" charset="-122"/>
                <a:cs typeface="Cambria" pitchFamily="34" charset="-120"/>
              </a:rPr>
              <a:t>to this Programme.</a:t>
            </a:r>
            <a:endParaRPr lang="en-US" sz="3200" dirty="0"/>
          </a:p>
        </p:txBody>
      </p:sp>
      <p:sp>
        <p:nvSpPr>
          <p:cNvPr id="5" name="Text 3"/>
          <p:cNvSpPr/>
          <p:nvPr/>
        </p:nvSpPr>
        <p:spPr>
          <a:xfrm>
            <a:off x="1234440" y="2468880"/>
            <a:ext cx="9692640" cy="731520"/>
          </a:xfrm>
          <a:prstGeom prst="rect">
            <a:avLst/>
          </a:prstGeom>
          <a:noFill/>
          <a:ln/>
        </p:spPr>
        <p:txBody>
          <a:bodyPr wrap="square" lIns="0" tIns="0" rIns="0" bIns="0" rtlCol="0" anchor="ctr"/>
          <a:lstStyle/>
          <a:p>
            <a:pPr algn="ctr" indent="0" marL="0">
              <a:buNone/>
            </a:pPr>
            <a:r>
              <a:rPr lang="en-US" sz="3600" b="1" dirty="0">
                <a:solidFill>
                  <a:srgbClr val="FFFFFF"/>
                </a:solidFill>
                <a:latin typeface="Cambria" pitchFamily="34" charset="0"/>
                <a:ea typeface="Cambria" pitchFamily="34" charset="-122"/>
                <a:cs typeface="Cambria" pitchFamily="34" charset="-120"/>
              </a:rPr>
              <a:t>It is the proof the Programme is overdue.</a:t>
            </a:r>
            <a:endParaRPr lang="en-US" sz="3600" dirty="0"/>
          </a:p>
        </p:txBody>
      </p:sp>
      <p:sp>
        <p:nvSpPr>
          <p:cNvPr id="6" name="Text 4"/>
          <p:cNvSpPr/>
          <p:nvPr/>
        </p:nvSpPr>
        <p:spPr>
          <a:xfrm>
            <a:off x="685800" y="3794760"/>
            <a:ext cx="2606040" cy="731520"/>
          </a:xfrm>
          <a:prstGeom prst="rect">
            <a:avLst/>
          </a:prstGeom>
          <a:noFill/>
          <a:ln/>
        </p:spPr>
        <p:txBody>
          <a:bodyPr wrap="square" lIns="0" tIns="0" rIns="0" bIns="0" rtlCol="0" anchor="ctr"/>
          <a:lstStyle/>
          <a:p>
            <a:pPr algn="ctr" indent="0" marL="0">
              <a:buNone/>
            </a:pPr>
            <a:r>
              <a:rPr lang="en-US" sz="3400" b="1" dirty="0">
                <a:solidFill>
                  <a:srgbClr val="D9952A"/>
                </a:solidFill>
                <a:latin typeface="Cambria" pitchFamily="34" charset="0"/>
                <a:ea typeface="Cambria" pitchFamily="34" charset="-122"/>
                <a:cs typeface="Cambria" pitchFamily="34" charset="-120"/>
              </a:rPr>
              <a:t>4,000+</a:t>
            </a:r>
            <a:endParaRPr lang="en-US" sz="3400" dirty="0"/>
          </a:p>
        </p:txBody>
      </p:sp>
      <p:sp>
        <p:nvSpPr>
          <p:cNvPr id="7" name="Text 5"/>
          <p:cNvSpPr/>
          <p:nvPr/>
        </p:nvSpPr>
        <p:spPr>
          <a:xfrm>
            <a:off x="777240" y="4553712"/>
            <a:ext cx="2423160" cy="914400"/>
          </a:xfrm>
          <a:prstGeom prst="rect">
            <a:avLst/>
          </a:prstGeom>
          <a:noFill/>
          <a:ln/>
        </p:spPr>
        <p:txBody>
          <a:bodyPr wrap="square" lIns="0" tIns="0" rIns="0" bIns="0" rtlCol="0" anchor="ctr"/>
          <a:lstStyle/>
          <a:p>
            <a:pPr algn="ctr" indent="0" marL="0">
              <a:lnSpc>
                <a:spcPts val="1700"/>
              </a:lnSpc>
              <a:buNone/>
            </a:pPr>
            <a:r>
              <a:rPr lang="en-US" sz="1200" dirty="0">
                <a:solidFill>
                  <a:srgbClr val="C9DDD2"/>
                </a:solidFill>
                <a:latin typeface="Calibri" pitchFamily="34" charset="0"/>
                <a:ea typeface="Calibri" pitchFamily="34" charset="-122"/>
                <a:cs typeface="Calibri" pitchFamily="34" charset="-120"/>
              </a:rPr>
              <a:t>suspected cholera cases in Borno this year, with 39 deaths</a:t>
            </a:r>
            <a:endParaRPr lang="en-US" sz="1200" dirty="0"/>
          </a:p>
        </p:txBody>
      </p:sp>
      <p:sp>
        <p:nvSpPr>
          <p:cNvPr id="8" name="Text 6"/>
          <p:cNvSpPr/>
          <p:nvPr/>
        </p:nvSpPr>
        <p:spPr>
          <a:xfrm>
            <a:off x="3474720" y="3794760"/>
            <a:ext cx="2606040" cy="731520"/>
          </a:xfrm>
          <a:prstGeom prst="rect">
            <a:avLst/>
          </a:prstGeom>
          <a:noFill/>
          <a:ln/>
        </p:spPr>
        <p:txBody>
          <a:bodyPr wrap="square" lIns="0" tIns="0" rIns="0" bIns="0" rtlCol="0" anchor="ctr"/>
          <a:lstStyle/>
          <a:p>
            <a:pPr algn="ctr" indent="0" marL="0">
              <a:buNone/>
            </a:pPr>
            <a:r>
              <a:rPr lang="en-US" sz="3400" b="1" dirty="0">
                <a:solidFill>
                  <a:srgbClr val="D9952A"/>
                </a:solidFill>
                <a:latin typeface="Cambria" pitchFamily="34" charset="0"/>
                <a:ea typeface="Cambria" pitchFamily="34" charset="-122"/>
                <a:cs typeface="Cambria" pitchFamily="34" charset="-120"/>
              </a:rPr>
              <a:t>4%</a:t>
            </a:r>
            <a:endParaRPr lang="en-US" sz="3400" dirty="0"/>
          </a:p>
        </p:txBody>
      </p:sp>
      <p:sp>
        <p:nvSpPr>
          <p:cNvPr id="9" name="Text 7"/>
          <p:cNvSpPr/>
          <p:nvPr/>
        </p:nvSpPr>
        <p:spPr>
          <a:xfrm>
            <a:off x="3566160" y="4553712"/>
            <a:ext cx="2423160" cy="914400"/>
          </a:xfrm>
          <a:prstGeom prst="rect">
            <a:avLst/>
          </a:prstGeom>
          <a:noFill/>
          <a:ln/>
        </p:spPr>
        <p:txBody>
          <a:bodyPr wrap="square" lIns="0" tIns="0" rIns="0" bIns="0" rtlCol="0" anchor="ctr"/>
          <a:lstStyle/>
          <a:p>
            <a:pPr algn="ctr" indent="0" marL="0">
              <a:lnSpc>
                <a:spcPts val="1700"/>
              </a:lnSpc>
              <a:buNone/>
            </a:pPr>
            <a:r>
              <a:rPr lang="en-US" sz="1200" dirty="0">
                <a:solidFill>
                  <a:srgbClr val="C9DDD2"/>
                </a:solidFill>
                <a:latin typeface="Calibri" pitchFamily="34" charset="0"/>
                <a:ea typeface="Calibri" pitchFamily="34" charset="-122"/>
                <a:cs typeface="Calibri" pitchFamily="34" charset="-120"/>
              </a:rPr>
              <a:t>case fatality rate in the outbreak Bauchi declared on 31 July</a:t>
            </a:r>
            <a:endParaRPr lang="en-US" sz="1200" dirty="0"/>
          </a:p>
        </p:txBody>
      </p:sp>
      <p:sp>
        <p:nvSpPr>
          <p:cNvPr id="10" name="Text 8"/>
          <p:cNvSpPr/>
          <p:nvPr/>
        </p:nvSpPr>
        <p:spPr>
          <a:xfrm>
            <a:off x="6263640" y="3794760"/>
            <a:ext cx="2606040" cy="731520"/>
          </a:xfrm>
          <a:prstGeom prst="rect">
            <a:avLst/>
          </a:prstGeom>
          <a:noFill/>
          <a:ln/>
        </p:spPr>
        <p:txBody>
          <a:bodyPr wrap="square" lIns="0" tIns="0" rIns="0" bIns="0" rtlCol="0" anchor="ctr"/>
          <a:lstStyle/>
          <a:p>
            <a:pPr algn="ctr" indent="0" marL="0">
              <a:buNone/>
            </a:pPr>
            <a:r>
              <a:rPr lang="en-US" sz="3400" b="1" dirty="0">
                <a:solidFill>
                  <a:srgbClr val="D9952A"/>
                </a:solidFill>
                <a:latin typeface="Cambria" pitchFamily="34" charset="0"/>
                <a:ea typeface="Cambria" pitchFamily="34" charset="-122"/>
                <a:cs typeface="Cambria" pitchFamily="34" charset="-120"/>
              </a:rPr>
              <a:t>22,000</a:t>
            </a:r>
            <a:endParaRPr lang="en-US" sz="3400" dirty="0"/>
          </a:p>
        </p:txBody>
      </p:sp>
      <p:sp>
        <p:nvSpPr>
          <p:cNvPr id="11" name="Text 9"/>
          <p:cNvSpPr/>
          <p:nvPr/>
        </p:nvSpPr>
        <p:spPr>
          <a:xfrm>
            <a:off x="6355080" y="4553712"/>
            <a:ext cx="2423160" cy="914400"/>
          </a:xfrm>
          <a:prstGeom prst="rect">
            <a:avLst/>
          </a:prstGeom>
          <a:noFill/>
          <a:ln/>
        </p:spPr>
        <p:txBody>
          <a:bodyPr wrap="square" lIns="0" tIns="0" rIns="0" bIns="0" rtlCol="0" anchor="ctr"/>
          <a:lstStyle/>
          <a:p>
            <a:pPr algn="ctr" indent="0" marL="0">
              <a:lnSpc>
                <a:spcPts val="1700"/>
              </a:lnSpc>
              <a:buNone/>
            </a:pPr>
            <a:r>
              <a:rPr lang="en-US" sz="1200" dirty="0">
                <a:solidFill>
                  <a:srgbClr val="C9DDD2"/>
                </a:solidFill>
                <a:latin typeface="Calibri" pitchFamily="34" charset="0"/>
                <a:ea typeface="Calibri" pitchFamily="34" charset="-122"/>
                <a:cs typeface="Calibri" pitchFamily="34" charset="-120"/>
              </a:rPr>
              <a:t>suspected diphtheria infections in one year, northern Nigeria</a:t>
            </a:r>
            <a:endParaRPr lang="en-US" sz="1200" dirty="0"/>
          </a:p>
        </p:txBody>
      </p:sp>
      <p:sp>
        <p:nvSpPr>
          <p:cNvPr id="12" name="Text 10"/>
          <p:cNvSpPr/>
          <p:nvPr/>
        </p:nvSpPr>
        <p:spPr>
          <a:xfrm>
            <a:off x="9052560" y="3794760"/>
            <a:ext cx="2606040" cy="731520"/>
          </a:xfrm>
          <a:prstGeom prst="rect">
            <a:avLst/>
          </a:prstGeom>
          <a:noFill/>
          <a:ln/>
        </p:spPr>
        <p:txBody>
          <a:bodyPr wrap="square" lIns="0" tIns="0" rIns="0" bIns="0" rtlCol="0" anchor="ctr"/>
          <a:lstStyle/>
          <a:p>
            <a:pPr algn="ctr" indent="0" marL="0">
              <a:buNone/>
            </a:pPr>
            <a:r>
              <a:rPr lang="en-US" sz="3400" b="1" dirty="0">
                <a:solidFill>
                  <a:srgbClr val="D9952A"/>
                </a:solidFill>
                <a:latin typeface="Cambria" pitchFamily="34" charset="0"/>
                <a:ea typeface="Cambria" pitchFamily="34" charset="-122"/>
                <a:cs typeface="Cambria" pitchFamily="34" charset="-120"/>
              </a:rPr>
              <a:t>70+</a:t>
            </a:r>
            <a:endParaRPr lang="en-US" sz="3400" dirty="0"/>
          </a:p>
        </p:txBody>
      </p:sp>
      <p:sp>
        <p:nvSpPr>
          <p:cNvPr id="13" name="Text 11"/>
          <p:cNvSpPr/>
          <p:nvPr/>
        </p:nvSpPr>
        <p:spPr>
          <a:xfrm>
            <a:off x="9144000" y="4553712"/>
            <a:ext cx="2423160" cy="914400"/>
          </a:xfrm>
          <a:prstGeom prst="rect">
            <a:avLst/>
          </a:prstGeom>
          <a:noFill/>
          <a:ln/>
        </p:spPr>
        <p:txBody>
          <a:bodyPr wrap="square" lIns="0" tIns="0" rIns="0" bIns="0" rtlCol="0" anchor="ctr"/>
          <a:lstStyle/>
          <a:p>
            <a:pPr algn="ctr" indent="0" marL="0">
              <a:lnSpc>
                <a:spcPts val="1700"/>
              </a:lnSpc>
              <a:buNone/>
            </a:pPr>
            <a:r>
              <a:rPr lang="en-US" sz="1200" dirty="0">
                <a:solidFill>
                  <a:srgbClr val="C9DDD2"/>
                </a:solidFill>
                <a:latin typeface="Calibri" pitchFamily="34" charset="0"/>
                <a:ea typeface="Calibri" pitchFamily="34" charset="-122"/>
                <a:cs typeface="Calibri" pitchFamily="34" charset="-120"/>
              </a:rPr>
              <a:t>deaths in the meningitis outbreak across 23 states</a:t>
            </a:r>
            <a:endParaRPr lang="en-US" sz="1200" dirty="0"/>
          </a:p>
        </p:txBody>
      </p:sp>
      <p:sp>
        <p:nvSpPr>
          <p:cNvPr id="14" name="Text 12"/>
          <p:cNvSpPr/>
          <p:nvPr/>
        </p:nvSpPr>
        <p:spPr>
          <a:xfrm>
            <a:off x="822960" y="5806440"/>
            <a:ext cx="10515600" cy="457200"/>
          </a:xfrm>
          <a:prstGeom prst="rect">
            <a:avLst/>
          </a:prstGeom>
          <a:noFill/>
          <a:ln/>
        </p:spPr>
        <p:txBody>
          <a:bodyPr wrap="square" lIns="0" tIns="0" rIns="0" bIns="0" rtlCol="0" anchor="ctr"/>
          <a:lstStyle/>
          <a:p>
            <a:pPr algn="ctr" indent="0" marL="0">
              <a:buNone/>
            </a:pPr>
            <a:r>
              <a:rPr lang="en-US" sz="1250" i="1" dirty="0">
                <a:solidFill>
                  <a:srgbClr val="9FBDAD"/>
                </a:solidFill>
                <a:latin typeface="Calibri" pitchFamily="34" charset="0"/>
                <a:ea typeface="Calibri" pitchFamily="34" charset="-122"/>
                <a:cs typeface="Calibri" pitchFamily="34" charset="-120"/>
              </a:rPr>
              <a:t>Children under five are the age group most affected by cholera. The NCDC names the cause plainly: no potable water, no sanitation.</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WHEN AN OUTBREAK REACHES A BORDER COMMUNITY TODAY</a:t>
            </a:r>
            <a:endParaRPr lang="en-US" sz="1150" dirty="0"/>
          </a:p>
        </p:txBody>
      </p:sp>
      <p:sp>
        <p:nvSpPr>
          <p:cNvPr id="3" name="Text 1"/>
          <p:cNvSpPr/>
          <p:nvPr/>
        </p:nvSpPr>
        <p:spPr>
          <a:xfrm>
            <a:off x="685800" y="457200"/>
            <a:ext cx="10789920" cy="822960"/>
          </a:xfrm>
          <a:prstGeom prst="rect">
            <a:avLst/>
          </a:prstGeom>
          <a:noFill/>
          <a:ln/>
        </p:spPr>
        <p:txBody>
          <a:bodyPr wrap="square" lIns="0" tIns="0" rIns="0" bIns="0" rtlCol="0" anchor="ctr"/>
          <a:lstStyle/>
          <a:p>
            <a:pPr algn="l" indent="0" marL="0">
              <a:buNone/>
            </a:pPr>
            <a:r>
              <a:rPr lang="en-US" sz="3400" b="1" dirty="0">
                <a:solidFill>
                  <a:srgbClr val="0B4D33"/>
                </a:solidFill>
                <a:latin typeface="Cambria" pitchFamily="34" charset="0"/>
                <a:ea typeface="Cambria" pitchFamily="34" charset="-122"/>
                <a:cs typeface="Cambria" pitchFamily="34" charset="-120"/>
              </a:rPr>
              <a:t>Six things that cannot be done</a:t>
            </a:r>
            <a:endParaRPr lang="en-US" sz="3400" dirty="0"/>
          </a:p>
        </p:txBody>
      </p:sp>
      <p:sp>
        <p:nvSpPr>
          <p:cNvPr id="4" name="Shape 2"/>
          <p:cNvSpPr/>
          <p:nvPr/>
        </p:nvSpPr>
        <p:spPr>
          <a:xfrm>
            <a:off x="685800" y="1627632"/>
            <a:ext cx="3291840" cy="1965960"/>
          </a:xfrm>
          <a:prstGeom prst="roundRect">
            <a:avLst>
              <a:gd name="adj" fmla="val 4186"/>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5" name="Shape 3"/>
          <p:cNvSpPr/>
          <p:nvPr/>
        </p:nvSpPr>
        <p:spPr>
          <a:xfrm>
            <a:off x="978408" y="1883664"/>
            <a:ext cx="365760" cy="365760"/>
          </a:xfrm>
          <a:prstGeom prst="ellipse">
            <a:avLst/>
          </a:prstGeom>
          <a:solidFill>
            <a:srgbClr val="A83226"/>
          </a:solidFill>
          <a:ln w="12700">
            <a:solidFill>
              <a:srgbClr val="A83226"/>
            </a:solidFill>
            <a:prstDash val="solid"/>
          </a:ln>
        </p:spPr>
      </p:sp>
      <p:sp>
        <p:nvSpPr>
          <p:cNvPr id="6" name="Text 4"/>
          <p:cNvSpPr/>
          <p:nvPr/>
        </p:nvSpPr>
        <p:spPr>
          <a:xfrm>
            <a:off x="978408" y="1883664"/>
            <a:ext cx="365760" cy="365760"/>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7" name="Text 5"/>
          <p:cNvSpPr/>
          <p:nvPr/>
        </p:nvSpPr>
        <p:spPr>
          <a:xfrm>
            <a:off x="1453896" y="1847088"/>
            <a:ext cx="2286000" cy="438912"/>
          </a:xfrm>
          <a:prstGeom prst="rect">
            <a:avLst/>
          </a:prstGeom>
          <a:noFill/>
          <a:ln/>
        </p:spPr>
        <p:txBody>
          <a:bodyPr wrap="square" lIns="0" tIns="0" rIns="0" bIns="0" rtlCol="0" anchor="ctr"/>
          <a:lstStyle/>
          <a:p>
            <a:pPr indent="0" marL="0">
              <a:buNone/>
            </a:pPr>
            <a:r>
              <a:rPr lang="en-US" sz="1700" b="1" dirty="0">
                <a:solidFill>
                  <a:srgbClr val="0B4D33"/>
                </a:solidFill>
                <a:latin typeface="Cambria" pitchFamily="34" charset="0"/>
                <a:ea typeface="Cambria" pitchFamily="34" charset="-122"/>
                <a:cs typeface="Cambria" pitchFamily="34" charset="-120"/>
              </a:rPr>
              <a:t>Treat cholera</a:t>
            </a:r>
            <a:endParaRPr lang="en-US" sz="1700" dirty="0"/>
          </a:p>
        </p:txBody>
      </p:sp>
      <p:sp>
        <p:nvSpPr>
          <p:cNvPr id="8" name="Text 6"/>
          <p:cNvSpPr/>
          <p:nvPr/>
        </p:nvSpPr>
        <p:spPr>
          <a:xfrm>
            <a:off x="978408" y="2377440"/>
            <a:ext cx="2743200" cy="1097280"/>
          </a:xfrm>
          <a:prstGeom prst="rect">
            <a:avLst/>
          </a:prstGeom>
          <a:noFill/>
          <a:ln/>
        </p:spPr>
        <p:txBody>
          <a:bodyPr wrap="square" lIns="0" tIns="0" rIns="0" bIns="0" rtlCol="0" anchor="ctr"/>
          <a:lstStyle/>
          <a:p>
            <a:pPr indent="0" marL="0">
              <a:lnSpc>
                <a:spcPts val="1700"/>
              </a:lnSpc>
              <a:buNone/>
            </a:pPr>
            <a:r>
              <a:rPr lang="en-US" sz="1150" dirty="0">
                <a:solidFill>
                  <a:srgbClr val="1C1E1B"/>
                </a:solidFill>
                <a:latin typeface="Calibri" pitchFamily="34" charset="0"/>
                <a:ea typeface="Calibri" pitchFamily="34" charset="-122"/>
                <a:cs typeface="Calibri" pitchFamily="34" charset="-120"/>
              </a:rPr>
              <a:t>The treatment is rehydration in clean water. Without a water point, the cure requires the thing whose absence caused the disease.</a:t>
            </a:r>
            <a:endParaRPr lang="en-US" sz="1150" dirty="0"/>
          </a:p>
        </p:txBody>
      </p:sp>
      <p:sp>
        <p:nvSpPr>
          <p:cNvPr id="9" name="Shape 7"/>
          <p:cNvSpPr/>
          <p:nvPr/>
        </p:nvSpPr>
        <p:spPr>
          <a:xfrm>
            <a:off x="4343400" y="1627632"/>
            <a:ext cx="3291840" cy="1965960"/>
          </a:xfrm>
          <a:prstGeom prst="roundRect">
            <a:avLst>
              <a:gd name="adj" fmla="val 4186"/>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10" name="Shape 8"/>
          <p:cNvSpPr/>
          <p:nvPr/>
        </p:nvSpPr>
        <p:spPr>
          <a:xfrm>
            <a:off x="4636008" y="1883664"/>
            <a:ext cx="365760" cy="365760"/>
          </a:xfrm>
          <a:prstGeom prst="ellipse">
            <a:avLst/>
          </a:prstGeom>
          <a:solidFill>
            <a:srgbClr val="A83226"/>
          </a:solidFill>
          <a:ln w="12700">
            <a:solidFill>
              <a:srgbClr val="A83226"/>
            </a:solidFill>
            <a:prstDash val="solid"/>
          </a:ln>
        </p:spPr>
      </p:sp>
      <p:sp>
        <p:nvSpPr>
          <p:cNvPr id="11" name="Text 9"/>
          <p:cNvSpPr/>
          <p:nvPr/>
        </p:nvSpPr>
        <p:spPr>
          <a:xfrm>
            <a:off x="4636008" y="1883664"/>
            <a:ext cx="365760" cy="365760"/>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12" name="Text 10"/>
          <p:cNvSpPr/>
          <p:nvPr/>
        </p:nvSpPr>
        <p:spPr>
          <a:xfrm>
            <a:off x="5111496" y="1847088"/>
            <a:ext cx="2286000" cy="438912"/>
          </a:xfrm>
          <a:prstGeom prst="rect">
            <a:avLst/>
          </a:prstGeom>
          <a:noFill/>
          <a:ln/>
        </p:spPr>
        <p:txBody>
          <a:bodyPr wrap="square" lIns="0" tIns="0" rIns="0" bIns="0" rtlCol="0" anchor="ctr"/>
          <a:lstStyle/>
          <a:p>
            <a:pPr indent="0" marL="0">
              <a:buNone/>
            </a:pPr>
            <a:r>
              <a:rPr lang="en-US" sz="1700" b="1" dirty="0">
                <a:solidFill>
                  <a:srgbClr val="0B4D33"/>
                </a:solidFill>
                <a:latin typeface="Cambria" pitchFamily="34" charset="0"/>
                <a:ea typeface="Cambria" pitchFamily="34" charset="-122"/>
                <a:cs typeface="Cambria" pitchFamily="34" charset="-120"/>
              </a:rPr>
              <a:t>Vaccinate anyone</a:t>
            </a:r>
            <a:endParaRPr lang="en-US" sz="1700" dirty="0"/>
          </a:p>
        </p:txBody>
      </p:sp>
      <p:sp>
        <p:nvSpPr>
          <p:cNvPr id="13" name="Text 11"/>
          <p:cNvSpPr/>
          <p:nvPr/>
        </p:nvSpPr>
        <p:spPr>
          <a:xfrm>
            <a:off x="4636008" y="2377440"/>
            <a:ext cx="2743200" cy="1097280"/>
          </a:xfrm>
          <a:prstGeom prst="rect">
            <a:avLst/>
          </a:prstGeom>
          <a:noFill/>
          <a:ln/>
        </p:spPr>
        <p:txBody>
          <a:bodyPr wrap="square" lIns="0" tIns="0" rIns="0" bIns="0" rtlCol="0" anchor="ctr"/>
          <a:lstStyle/>
          <a:p>
            <a:pPr indent="0" marL="0">
              <a:lnSpc>
                <a:spcPts val="1700"/>
              </a:lnSpc>
              <a:buNone/>
            </a:pPr>
            <a:r>
              <a:rPr lang="en-US" sz="1150" dirty="0">
                <a:solidFill>
                  <a:srgbClr val="1C1E1B"/>
                </a:solidFill>
                <a:latin typeface="Calibri" pitchFamily="34" charset="0"/>
                <a:ea typeface="Calibri" pitchFamily="34" charset="-122"/>
                <a:cs typeface="Calibri" pitchFamily="34" charset="-120"/>
              </a:rPr>
              <a:t>Vaccines need 2–8°C. No power, no refrigerator, no cold chain — only a cold box with hours of life in it.</a:t>
            </a:r>
            <a:endParaRPr lang="en-US" sz="1150" dirty="0"/>
          </a:p>
        </p:txBody>
      </p:sp>
      <p:sp>
        <p:nvSpPr>
          <p:cNvPr id="14" name="Shape 12"/>
          <p:cNvSpPr/>
          <p:nvPr/>
        </p:nvSpPr>
        <p:spPr>
          <a:xfrm>
            <a:off x="8001000" y="1627632"/>
            <a:ext cx="3291840" cy="1965960"/>
          </a:xfrm>
          <a:prstGeom prst="roundRect">
            <a:avLst>
              <a:gd name="adj" fmla="val 4186"/>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15" name="Shape 13"/>
          <p:cNvSpPr/>
          <p:nvPr/>
        </p:nvSpPr>
        <p:spPr>
          <a:xfrm>
            <a:off x="8293608" y="1883664"/>
            <a:ext cx="365760" cy="365760"/>
          </a:xfrm>
          <a:prstGeom prst="ellipse">
            <a:avLst/>
          </a:prstGeom>
          <a:solidFill>
            <a:srgbClr val="A83226"/>
          </a:solidFill>
          <a:ln w="12700">
            <a:solidFill>
              <a:srgbClr val="A83226"/>
            </a:solidFill>
            <a:prstDash val="solid"/>
          </a:ln>
        </p:spPr>
      </p:sp>
      <p:sp>
        <p:nvSpPr>
          <p:cNvPr id="16" name="Text 14"/>
          <p:cNvSpPr/>
          <p:nvPr/>
        </p:nvSpPr>
        <p:spPr>
          <a:xfrm>
            <a:off x="8293608" y="1883664"/>
            <a:ext cx="365760" cy="365760"/>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17" name="Text 15"/>
          <p:cNvSpPr/>
          <p:nvPr/>
        </p:nvSpPr>
        <p:spPr>
          <a:xfrm>
            <a:off x="8769096" y="1847088"/>
            <a:ext cx="2286000" cy="438912"/>
          </a:xfrm>
          <a:prstGeom prst="rect">
            <a:avLst/>
          </a:prstGeom>
          <a:noFill/>
          <a:ln/>
        </p:spPr>
        <p:txBody>
          <a:bodyPr wrap="square" lIns="0" tIns="0" rIns="0" bIns="0" rtlCol="0" anchor="ctr"/>
          <a:lstStyle/>
          <a:p>
            <a:pPr indent="0" marL="0">
              <a:buNone/>
            </a:pPr>
            <a:r>
              <a:rPr lang="en-US" sz="1700" b="1" dirty="0">
                <a:solidFill>
                  <a:srgbClr val="0B4D33"/>
                </a:solidFill>
                <a:latin typeface="Cambria" pitchFamily="34" charset="0"/>
                <a:ea typeface="Cambria" pitchFamily="34" charset="-122"/>
                <a:cs typeface="Cambria" pitchFamily="34" charset="-120"/>
              </a:rPr>
              <a:t>Count the children</a:t>
            </a:r>
            <a:endParaRPr lang="en-US" sz="1700" dirty="0"/>
          </a:p>
        </p:txBody>
      </p:sp>
      <p:sp>
        <p:nvSpPr>
          <p:cNvPr id="18" name="Text 16"/>
          <p:cNvSpPr/>
          <p:nvPr/>
        </p:nvSpPr>
        <p:spPr>
          <a:xfrm>
            <a:off x="8293608" y="2377440"/>
            <a:ext cx="2743200" cy="1097280"/>
          </a:xfrm>
          <a:prstGeom prst="rect">
            <a:avLst/>
          </a:prstGeom>
          <a:noFill/>
          <a:ln/>
        </p:spPr>
        <p:txBody>
          <a:bodyPr wrap="square" lIns="0" tIns="0" rIns="0" bIns="0" rtlCol="0" anchor="ctr"/>
          <a:lstStyle/>
          <a:p>
            <a:pPr indent="0" marL="0">
              <a:lnSpc>
                <a:spcPts val="1700"/>
              </a:lnSpc>
              <a:buNone/>
            </a:pPr>
            <a:r>
              <a:rPr lang="en-US" sz="1150" dirty="0">
                <a:solidFill>
                  <a:srgbClr val="1C1E1B"/>
                </a:solidFill>
                <a:latin typeface="Calibri" pitchFamily="34" charset="0"/>
                <a:ea typeface="Calibri" pitchFamily="34" charset="-122"/>
                <a:cs typeface="Calibri" pitchFamily="34" charset="-120"/>
              </a:rPr>
              <a:t>A campaign needs a denominator. No birth registration means coverage cannot be measured and defaulters cannot be traced.</a:t>
            </a:r>
            <a:endParaRPr lang="en-US" sz="1150" dirty="0"/>
          </a:p>
        </p:txBody>
      </p:sp>
      <p:sp>
        <p:nvSpPr>
          <p:cNvPr id="19" name="Shape 17"/>
          <p:cNvSpPr/>
          <p:nvPr/>
        </p:nvSpPr>
        <p:spPr>
          <a:xfrm>
            <a:off x="685800" y="3840480"/>
            <a:ext cx="3291840" cy="1965960"/>
          </a:xfrm>
          <a:prstGeom prst="roundRect">
            <a:avLst>
              <a:gd name="adj" fmla="val 4186"/>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20" name="Shape 18"/>
          <p:cNvSpPr/>
          <p:nvPr/>
        </p:nvSpPr>
        <p:spPr>
          <a:xfrm>
            <a:off x="978408" y="4096512"/>
            <a:ext cx="365760" cy="365760"/>
          </a:xfrm>
          <a:prstGeom prst="ellipse">
            <a:avLst/>
          </a:prstGeom>
          <a:solidFill>
            <a:srgbClr val="A83226"/>
          </a:solidFill>
          <a:ln w="12700">
            <a:solidFill>
              <a:srgbClr val="A83226"/>
            </a:solidFill>
            <a:prstDash val="solid"/>
          </a:ln>
        </p:spPr>
      </p:sp>
      <p:sp>
        <p:nvSpPr>
          <p:cNvPr id="21" name="Text 19"/>
          <p:cNvSpPr/>
          <p:nvPr/>
        </p:nvSpPr>
        <p:spPr>
          <a:xfrm>
            <a:off x="978408" y="4096512"/>
            <a:ext cx="365760" cy="365760"/>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22" name="Text 20"/>
          <p:cNvSpPr/>
          <p:nvPr/>
        </p:nvSpPr>
        <p:spPr>
          <a:xfrm>
            <a:off x="1453896" y="4059936"/>
            <a:ext cx="2286000" cy="438912"/>
          </a:xfrm>
          <a:prstGeom prst="rect">
            <a:avLst/>
          </a:prstGeom>
          <a:noFill/>
          <a:ln/>
        </p:spPr>
        <p:txBody>
          <a:bodyPr wrap="square" lIns="0" tIns="0" rIns="0" bIns="0" rtlCol="0" anchor="ctr"/>
          <a:lstStyle/>
          <a:p>
            <a:pPr indent="0" marL="0">
              <a:buNone/>
            </a:pPr>
            <a:r>
              <a:rPr lang="en-US" sz="1700" b="1" dirty="0">
                <a:solidFill>
                  <a:srgbClr val="0B4D33"/>
                </a:solidFill>
                <a:latin typeface="Cambria" pitchFamily="34" charset="0"/>
                <a:ea typeface="Cambria" pitchFamily="34" charset="-122"/>
                <a:cs typeface="Cambria" pitchFamily="34" charset="-120"/>
              </a:rPr>
              <a:t>Isolate a patient</a:t>
            </a:r>
            <a:endParaRPr lang="en-US" sz="1700" dirty="0"/>
          </a:p>
        </p:txBody>
      </p:sp>
      <p:sp>
        <p:nvSpPr>
          <p:cNvPr id="23" name="Text 21"/>
          <p:cNvSpPr/>
          <p:nvPr/>
        </p:nvSpPr>
        <p:spPr>
          <a:xfrm>
            <a:off x="978408" y="4590288"/>
            <a:ext cx="2743200" cy="1097280"/>
          </a:xfrm>
          <a:prstGeom prst="rect">
            <a:avLst/>
          </a:prstGeom>
          <a:noFill/>
          <a:ln/>
        </p:spPr>
        <p:txBody>
          <a:bodyPr wrap="square" lIns="0" tIns="0" rIns="0" bIns="0" rtlCol="0" anchor="ctr"/>
          <a:lstStyle/>
          <a:p>
            <a:pPr indent="0" marL="0">
              <a:lnSpc>
                <a:spcPts val="1700"/>
              </a:lnSpc>
              <a:buNone/>
            </a:pPr>
            <a:r>
              <a:rPr lang="en-US" sz="1150" dirty="0">
                <a:solidFill>
                  <a:srgbClr val="1C1E1B"/>
                </a:solidFill>
                <a:latin typeface="Calibri" pitchFamily="34" charset="0"/>
                <a:ea typeface="Calibri" pitchFamily="34" charset="-122"/>
                <a:cs typeface="Calibri" pitchFamily="34" charset="-120"/>
              </a:rPr>
              <a:t>With no health centre, patients are nursed at home by unprotected relatives, and household transmission does the rest.</a:t>
            </a:r>
            <a:endParaRPr lang="en-US" sz="1150" dirty="0"/>
          </a:p>
        </p:txBody>
      </p:sp>
      <p:sp>
        <p:nvSpPr>
          <p:cNvPr id="24" name="Shape 22"/>
          <p:cNvSpPr/>
          <p:nvPr/>
        </p:nvSpPr>
        <p:spPr>
          <a:xfrm>
            <a:off x="4343400" y="3840480"/>
            <a:ext cx="3291840" cy="1965960"/>
          </a:xfrm>
          <a:prstGeom prst="roundRect">
            <a:avLst>
              <a:gd name="adj" fmla="val 4186"/>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25" name="Shape 23"/>
          <p:cNvSpPr/>
          <p:nvPr/>
        </p:nvSpPr>
        <p:spPr>
          <a:xfrm>
            <a:off x="4636008" y="4096512"/>
            <a:ext cx="365760" cy="365760"/>
          </a:xfrm>
          <a:prstGeom prst="ellipse">
            <a:avLst/>
          </a:prstGeom>
          <a:solidFill>
            <a:srgbClr val="A83226"/>
          </a:solidFill>
          <a:ln w="12700">
            <a:solidFill>
              <a:srgbClr val="A83226"/>
            </a:solidFill>
            <a:prstDash val="solid"/>
          </a:ln>
        </p:spPr>
      </p:sp>
      <p:sp>
        <p:nvSpPr>
          <p:cNvPr id="26" name="Text 24"/>
          <p:cNvSpPr/>
          <p:nvPr/>
        </p:nvSpPr>
        <p:spPr>
          <a:xfrm>
            <a:off x="4636008" y="4096512"/>
            <a:ext cx="365760" cy="365760"/>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27" name="Text 25"/>
          <p:cNvSpPr/>
          <p:nvPr/>
        </p:nvSpPr>
        <p:spPr>
          <a:xfrm>
            <a:off x="5111496" y="4059936"/>
            <a:ext cx="2286000" cy="438912"/>
          </a:xfrm>
          <a:prstGeom prst="rect">
            <a:avLst/>
          </a:prstGeom>
          <a:noFill/>
          <a:ln/>
        </p:spPr>
        <p:txBody>
          <a:bodyPr wrap="square" lIns="0" tIns="0" rIns="0" bIns="0" rtlCol="0" anchor="ctr"/>
          <a:lstStyle/>
          <a:p>
            <a:pPr indent="0" marL="0">
              <a:buNone/>
            </a:pPr>
            <a:r>
              <a:rPr lang="en-US" sz="1700" b="1" dirty="0">
                <a:solidFill>
                  <a:srgbClr val="0B4D33"/>
                </a:solidFill>
                <a:latin typeface="Cambria" pitchFamily="34" charset="0"/>
                <a:ea typeface="Cambria" pitchFamily="34" charset="-122"/>
                <a:cs typeface="Cambria" pitchFamily="34" charset="-120"/>
              </a:rPr>
              <a:t>Trace the contacts</a:t>
            </a:r>
            <a:endParaRPr lang="en-US" sz="1700" dirty="0"/>
          </a:p>
        </p:txBody>
      </p:sp>
      <p:sp>
        <p:nvSpPr>
          <p:cNvPr id="28" name="Text 26"/>
          <p:cNvSpPr/>
          <p:nvPr/>
        </p:nvSpPr>
        <p:spPr>
          <a:xfrm>
            <a:off x="4636008" y="4590288"/>
            <a:ext cx="2743200" cy="1097280"/>
          </a:xfrm>
          <a:prstGeom prst="rect">
            <a:avLst/>
          </a:prstGeom>
          <a:noFill/>
          <a:ln/>
        </p:spPr>
        <p:txBody>
          <a:bodyPr wrap="square" lIns="0" tIns="0" rIns="0" bIns="0" rtlCol="0" anchor="ctr"/>
          <a:lstStyle/>
          <a:p>
            <a:pPr indent="0" marL="0">
              <a:lnSpc>
                <a:spcPts val="1700"/>
              </a:lnSpc>
              <a:buNone/>
            </a:pPr>
            <a:r>
              <a:rPr lang="en-US" sz="1150" dirty="0">
                <a:solidFill>
                  <a:srgbClr val="1C1E1B"/>
                </a:solidFill>
                <a:latin typeface="Calibri" pitchFamily="34" charset="0"/>
                <a:ea typeface="Calibri" pitchFamily="34" charset="-122"/>
                <a:cs typeface="Calibri" pitchFamily="34" charset="-120"/>
              </a:rPr>
              <a:t>Response teams travel by road. Where the road floods for months, tracing is done on foot — or not at all.</a:t>
            </a:r>
            <a:endParaRPr lang="en-US" sz="1150" dirty="0"/>
          </a:p>
        </p:txBody>
      </p:sp>
      <p:sp>
        <p:nvSpPr>
          <p:cNvPr id="29" name="Shape 27"/>
          <p:cNvSpPr/>
          <p:nvPr/>
        </p:nvSpPr>
        <p:spPr>
          <a:xfrm>
            <a:off x="8001000" y="3840480"/>
            <a:ext cx="3291840" cy="1965960"/>
          </a:xfrm>
          <a:prstGeom prst="roundRect">
            <a:avLst>
              <a:gd name="adj" fmla="val 4186"/>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30" name="Shape 28"/>
          <p:cNvSpPr/>
          <p:nvPr/>
        </p:nvSpPr>
        <p:spPr>
          <a:xfrm>
            <a:off x="8293608" y="4096512"/>
            <a:ext cx="365760" cy="365760"/>
          </a:xfrm>
          <a:prstGeom prst="ellipse">
            <a:avLst/>
          </a:prstGeom>
          <a:solidFill>
            <a:srgbClr val="A83226"/>
          </a:solidFill>
          <a:ln w="12700">
            <a:solidFill>
              <a:srgbClr val="A83226"/>
            </a:solidFill>
            <a:prstDash val="solid"/>
          </a:ln>
        </p:spPr>
      </p:sp>
      <p:sp>
        <p:nvSpPr>
          <p:cNvPr id="31" name="Text 29"/>
          <p:cNvSpPr/>
          <p:nvPr/>
        </p:nvSpPr>
        <p:spPr>
          <a:xfrm>
            <a:off x="8293608" y="4096512"/>
            <a:ext cx="365760" cy="365760"/>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32" name="Text 30"/>
          <p:cNvSpPr/>
          <p:nvPr/>
        </p:nvSpPr>
        <p:spPr>
          <a:xfrm>
            <a:off x="8769096" y="4059936"/>
            <a:ext cx="2286000" cy="438912"/>
          </a:xfrm>
          <a:prstGeom prst="rect">
            <a:avLst/>
          </a:prstGeom>
          <a:noFill/>
          <a:ln/>
        </p:spPr>
        <p:txBody>
          <a:bodyPr wrap="square" lIns="0" tIns="0" rIns="0" bIns="0" rtlCol="0" anchor="ctr"/>
          <a:lstStyle/>
          <a:p>
            <a:pPr indent="0" marL="0">
              <a:buNone/>
            </a:pPr>
            <a:r>
              <a:rPr lang="en-US" sz="1700" b="1" dirty="0">
                <a:solidFill>
                  <a:srgbClr val="0B4D33"/>
                </a:solidFill>
                <a:latin typeface="Cambria" pitchFamily="34" charset="0"/>
                <a:ea typeface="Cambria" pitchFamily="34" charset="-122"/>
                <a:cs typeface="Cambria" pitchFamily="34" charset="-120"/>
              </a:rPr>
              <a:t>Warn the community</a:t>
            </a:r>
            <a:endParaRPr lang="en-US" sz="1700" dirty="0"/>
          </a:p>
        </p:txBody>
      </p:sp>
      <p:sp>
        <p:nvSpPr>
          <p:cNvPr id="33" name="Text 31"/>
          <p:cNvSpPr/>
          <p:nvPr/>
        </p:nvSpPr>
        <p:spPr>
          <a:xfrm>
            <a:off x="8293608" y="4590288"/>
            <a:ext cx="2743200" cy="1097280"/>
          </a:xfrm>
          <a:prstGeom prst="rect">
            <a:avLst/>
          </a:prstGeom>
          <a:noFill/>
          <a:ln/>
        </p:spPr>
        <p:txBody>
          <a:bodyPr wrap="square" lIns="0" tIns="0" rIns="0" bIns="0" rtlCol="0" anchor="ctr"/>
          <a:lstStyle/>
          <a:p>
            <a:pPr indent="0" marL="0">
              <a:lnSpc>
                <a:spcPts val="1700"/>
              </a:lnSpc>
              <a:buNone/>
            </a:pPr>
            <a:r>
              <a:rPr lang="en-US" sz="1150" dirty="0">
                <a:solidFill>
                  <a:srgbClr val="1C1E1B"/>
                </a:solidFill>
                <a:latin typeface="Calibri" pitchFamily="34" charset="0"/>
                <a:ea typeface="Calibri" pitchFamily="34" charset="-122"/>
                <a:cs typeface="Calibri" pitchFamily="34" charset="-120"/>
              </a:rPr>
              <a:t>No network, no radio, no local-language channel. Rumour fills the vacuum, and refusal follows.</a:t>
            </a:r>
            <a:endParaRPr lang="en-US" sz="1150" dirty="0"/>
          </a:p>
        </p:txBody>
      </p:sp>
      <p:sp>
        <p:nvSpPr>
          <p:cNvPr id="34" name="Text 32"/>
          <p:cNvSpPr/>
          <p:nvPr/>
        </p:nvSpPr>
        <p:spPr>
          <a:xfrm>
            <a:off x="685800" y="6172200"/>
            <a:ext cx="10789920" cy="457200"/>
          </a:xfrm>
          <a:prstGeom prst="rect">
            <a:avLst/>
          </a:prstGeom>
          <a:noFill/>
          <a:ln/>
        </p:spPr>
        <p:txBody>
          <a:bodyPr wrap="square" lIns="0" tIns="0" rIns="0" bIns="0" rtlCol="0" anchor="ctr"/>
          <a:lstStyle/>
          <a:p>
            <a:pPr indent="0" marL="0">
              <a:buNone/>
            </a:pPr>
            <a:r>
              <a:rPr lang="en-US" sz="1200" i="1" dirty="0">
                <a:solidFill>
                  <a:srgbClr val="6E6B63"/>
                </a:solidFill>
                <a:latin typeface="Calibri" pitchFamily="34" charset="0"/>
                <a:ea typeface="Calibri" pitchFamily="34" charset="-122"/>
                <a:cs typeface="Calibri" pitchFamily="34" charset="-120"/>
              </a:rPr>
              <a:t>And before all six: you cannot respond to an outbreak you never detected. Surveillance begins when a clinician notifies the LGA — so where there is no clinic, there is no data at all.</a:t>
            </a:r>
            <a:endParaRPr lang="en-US"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4EC"/>
        </a:solidFill>
      </p:bgPr>
    </p:bg>
    <p:spTree>
      <p:nvGrpSpPr>
        <p:cNvPr id="1" name=""/>
        <p:cNvGrpSpPr/>
        <p:nvPr/>
      </p:nvGrpSpPr>
      <p:grpSpPr>
        <a:xfrm>
          <a:off x="0" y="0"/>
          <a:ext cx="0" cy="0"/>
          <a:chOff x="0" y="0"/>
          <a:chExt cx="0" cy="0"/>
        </a:xfrm>
      </p:grpSpPr>
      <p:sp>
        <p:nvSpPr>
          <p:cNvPr id="2" name="Text 0"/>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NO EXTRA LINE ITEM. NO EXTRA NAIRA.</a:t>
            </a:r>
            <a:endParaRPr lang="en-US" sz="1150" dirty="0"/>
          </a:p>
        </p:txBody>
      </p:sp>
      <p:sp>
        <p:nvSpPr>
          <p:cNvPr id="3" name="Text 1"/>
          <p:cNvSpPr/>
          <p:nvPr/>
        </p:nvSpPr>
        <p:spPr>
          <a:xfrm>
            <a:off x="685800" y="457200"/>
            <a:ext cx="10789920" cy="822960"/>
          </a:xfrm>
          <a:prstGeom prst="rect">
            <a:avLst/>
          </a:prstGeom>
          <a:noFill/>
          <a:ln/>
        </p:spPr>
        <p:txBody>
          <a:bodyPr wrap="square" lIns="0" tIns="0" rIns="0" bIns="0" rtlCol="0" anchor="ctr"/>
          <a:lstStyle/>
          <a:p>
            <a:pPr algn="l" indent="0" marL="0">
              <a:buNone/>
            </a:pPr>
            <a:r>
              <a:rPr lang="en-US" sz="3400" b="1" dirty="0">
                <a:solidFill>
                  <a:srgbClr val="0B4D33"/>
                </a:solidFill>
                <a:latin typeface="Cambria" pitchFamily="34" charset="0"/>
                <a:ea typeface="Cambria" pitchFamily="34" charset="-122"/>
                <a:cs typeface="Cambria" pitchFamily="34" charset="-120"/>
              </a:rPr>
              <a:t>Every naira spent twice</a:t>
            </a:r>
            <a:endParaRPr lang="en-US" sz="3400" dirty="0"/>
          </a:p>
        </p:txBody>
      </p:sp>
      <p:sp>
        <p:nvSpPr>
          <p:cNvPr id="4" name="Text 2"/>
          <p:cNvSpPr/>
          <p:nvPr/>
        </p:nvSpPr>
        <p:spPr>
          <a:xfrm>
            <a:off x="685800" y="1298448"/>
            <a:ext cx="10607040" cy="457200"/>
          </a:xfrm>
          <a:prstGeom prst="rect">
            <a:avLst/>
          </a:prstGeom>
          <a:noFill/>
          <a:ln/>
        </p:spPr>
        <p:txBody>
          <a:bodyPr wrap="square" lIns="0" tIns="0" rIns="0" bIns="0" rtlCol="0" anchor="ctr"/>
          <a:lstStyle/>
          <a:p>
            <a:pPr indent="0" marL="0">
              <a:buNone/>
            </a:pPr>
            <a:r>
              <a:rPr lang="en-US" sz="1400" dirty="0">
                <a:solidFill>
                  <a:srgbClr val="6E6B63"/>
                </a:solidFill>
                <a:latin typeface="Calibri" pitchFamily="34" charset="0"/>
                <a:ea typeface="Calibri" pitchFamily="34" charset="-122"/>
                <a:cs typeface="Calibri" pitchFamily="34" charset="-120"/>
              </a:rPr>
              <a:t>Everything already in this Programme does one job on an ordinary day and a completely different job on the worst day.</a:t>
            </a:r>
            <a:endParaRPr lang="en-US" sz="1400" dirty="0"/>
          </a:p>
        </p:txBody>
      </p:sp>
      <p:sp>
        <p:nvSpPr>
          <p:cNvPr id="5" name="Text 3"/>
          <p:cNvSpPr/>
          <p:nvPr/>
        </p:nvSpPr>
        <p:spPr>
          <a:xfrm>
            <a:off x="685800" y="1920240"/>
            <a:ext cx="2971800" cy="274320"/>
          </a:xfrm>
          <a:prstGeom prst="rect">
            <a:avLst/>
          </a:prstGeom>
          <a:noFill/>
          <a:ln/>
        </p:spPr>
        <p:txBody>
          <a:bodyPr wrap="square" lIns="0" tIns="0" rIns="0" bIns="0" rtlCol="0" anchor="ctr"/>
          <a:lstStyle/>
          <a:p>
            <a:pPr indent="0" marL="0">
              <a:buNone/>
            </a:pPr>
            <a:r>
              <a:rPr lang="en-US" sz="1000" b="1" spc="140" kern="0" dirty="0">
                <a:solidFill>
                  <a:srgbClr val="6E6B63"/>
                </a:solidFill>
                <a:latin typeface="Calibri" pitchFamily="34" charset="0"/>
                <a:ea typeface="Calibri" pitchFamily="34" charset="-122"/>
                <a:cs typeface="Calibri" pitchFamily="34" charset="-120"/>
              </a:rPr>
              <a:t>WHAT WE BUILD</a:t>
            </a:r>
            <a:endParaRPr lang="en-US" sz="1000" dirty="0"/>
          </a:p>
        </p:txBody>
      </p:sp>
      <p:sp>
        <p:nvSpPr>
          <p:cNvPr id="6" name="Text 4"/>
          <p:cNvSpPr/>
          <p:nvPr/>
        </p:nvSpPr>
        <p:spPr>
          <a:xfrm>
            <a:off x="3794760" y="1920240"/>
            <a:ext cx="3703320" cy="274320"/>
          </a:xfrm>
          <a:prstGeom prst="rect">
            <a:avLst/>
          </a:prstGeom>
          <a:noFill/>
          <a:ln/>
        </p:spPr>
        <p:txBody>
          <a:bodyPr wrap="square" lIns="0" tIns="0" rIns="0" bIns="0" rtlCol="0" anchor="ctr"/>
          <a:lstStyle/>
          <a:p>
            <a:pPr indent="0" marL="0">
              <a:buNone/>
            </a:pPr>
            <a:r>
              <a:rPr lang="en-US" sz="1000" b="1" spc="140" kern="0" dirty="0">
                <a:solidFill>
                  <a:srgbClr val="6E6B63"/>
                </a:solidFill>
                <a:latin typeface="Calibri" pitchFamily="34" charset="0"/>
                <a:ea typeface="Calibri" pitchFamily="34" charset="-122"/>
                <a:cs typeface="Calibri" pitchFamily="34" charset="-120"/>
              </a:rPr>
              <a:t>ON AN ORDINARY DAY</a:t>
            </a:r>
            <a:endParaRPr lang="en-US" sz="1000" dirty="0"/>
          </a:p>
        </p:txBody>
      </p:sp>
      <p:sp>
        <p:nvSpPr>
          <p:cNvPr id="7" name="Text 5"/>
          <p:cNvSpPr/>
          <p:nvPr/>
        </p:nvSpPr>
        <p:spPr>
          <a:xfrm>
            <a:off x="7635240" y="1920240"/>
            <a:ext cx="3840480" cy="274320"/>
          </a:xfrm>
          <a:prstGeom prst="rect">
            <a:avLst/>
          </a:prstGeom>
          <a:noFill/>
          <a:ln/>
        </p:spPr>
        <p:txBody>
          <a:bodyPr wrap="square" lIns="0" tIns="0" rIns="0" bIns="0" rtlCol="0" anchor="ctr"/>
          <a:lstStyle/>
          <a:p>
            <a:pPr indent="0" marL="0">
              <a:buNone/>
            </a:pPr>
            <a:r>
              <a:rPr lang="en-US" sz="1000" b="1" spc="140" kern="0" dirty="0">
                <a:solidFill>
                  <a:srgbClr val="A83226"/>
                </a:solidFill>
                <a:latin typeface="Calibri" pitchFamily="34" charset="0"/>
                <a:ea typeface="Calibri" pitchFamily="34" charset="-122"/>
                <a:cs typeface="Calibri" pitchFamily="34" charset="-120"/>
              </a:rPr>
              <a:t>IN AN OUTBREAK</a:t>
            </a:r>
            <a:endParaRPr lang="en-US" sz="1000" dirty="0"/>
          </a:p>
        </p:txBody>
      </p:sp>
      <p:sp>
        <p:nvSpPr>
          <p:cNvPr id="8" name="Shape 6"/>
          <p:cNvSpPr/>
          <p:nvPr/>
        </p:nvSpPr>
        <p:spPr>
          <a:xfrm>
            <a:off x="685800" y="2231136"/>
            <a:ext cx="10789920" cy="484632"/>
          </a:xfrm>
          <a:prstGeom prst="roundRect">
            <a:avLst>
              <a:gd name="adj" fmla="val 16981"/>
            </a:avLst>
          </a:prstGeom>
          <a:solidFill>
            <a:srgbClr val="FFFFFF"/>
          </a:solidFill>
          <a:ln w="12700">
            <a:solidFill>
              <a:srgbClr val="FFFFFF"/>
            </a:solidFill>
            <a:prstDash val="solid"/>
          </a:ln>
        </p:spPr>
      </p:sp>
      <p:sp>
        <p:nvSpPr>
          <p:cNvPr id="9" name="Text 7"/>
          <p:cNvSpPr/>
          <p:nvPr/>
        </p:nvSpPr>
        <p:spPr>
          <a:xfrm>
            <a:off x="868680" y="2231136"/>
            <a:ext cx="2788920" cy="484632"/>
          </a:xfrm>
          <a:prstGeom prst="rect">
            <a:avLst/>
          </a:prstGeom>
          <a:noFill/>
          <a:ln/>
        </p:spPr>
        <p:txBody>
          <a:bodyPr wrap="square" lIns="0" tIns="0" rIns="0" bIns="0" rtlCol="0" anchor="ctr"/>
          <a:lstStyle/>
          <a:p>
            <a:pPr indent="0" marL="0">
              <a:buNone/>
            </a:pPr>
            <a:r>
              <a:rPr lang="en-US" sz="1200" b="1" dirty="0">
                <a:solidFill>
                  <a:srgbClr val="0B4D33"/>
                </a:solidFill>
                <a:latin typeface="Calibri" pitchFamily="34" charset="0"/>
                <a:ea typeface="Calibri" pitchFamily="34" charset="-122"/>
                <a:cs typeface="Calibri" pitchFamily="34" charset="-120"/>
              </a:rPr>
              <a:t>Solar borehole</a:t>
            </a:r>
            <a:endParaRPr lang="en-US" sz="1200" dirty="0"/>
          </a:p>
        </p:txBody>
      </p:sp>
      <p:sp>
        <p:nvSpPr>
          <p:cNvPr id="10" name="Text 8"/>
          <p:cNvSpPr/>
          <p:nvPr/>
        </p:nvSpPr>
        <p:spPr>
          <a:xfrm>
            <a:off x="3794760" y="2231136"/>
            <a:ext cx="3657600" cy="484632"/>
          </a:xfrm>
          <a:prstGeom prst="rect">
            <a:avLst/>
          </a:prstGeom>
          <a:noFill/>
          <a:ln/>
        </p:spPr>
        <p:txBody>
          <a:bodyPr wrap="square" lIns="0" tIns="0" rIns="0" bIns="0" rtlCol="0" anchor="ctr"/>
          <a:lstStyle/>
          <a:p>
            <a:pPr indent="0" marL="0">
              <a:buNone/>
            </a:pPr>
            <a:r>
              <a:rPr lang="en-US" sz="1100" dirty="0">
                <a:solidFill>
                  <a:srgbClr val="6E6B63"/>
                </a:solidFill>
                <a:latin typeface="Calibri" pitchFamily="34" charset="0"/>
                <a:ea typeface="Calibri" pitchFamily="34" charset="-122"/>
                <a:cs typeface="Calibri" pitchFamily="34" charset="-120"/>
              </a:rPr>
              <a:t>Ends the walk across the border for water</a:t>
            </a:r>
            <a:endParaRPr lang="en-US" sz="1100" dirty="0"/>
          </a:p>
        </p:txBody>
      </p:sp>
      <p:sp>
        <p:nvSpPr>
          <p:cNvPr id="11" name="Text 9"/>
          <p:cNvSpPr/>
          <p:nvPr/>
        </p:nvSpPr>
        <p:spPr>
          <a:xfrm>
            <a:off x="7635240" y="2231136"/>
            <a:ext cx="3703320" cy="484632"/>
          </a:xfrm>
          <a:prstGeom prst="rect">
            <a:avLst/>
          </a:prstGeom>
          <a:noFill/>
          <a:ln/>
        </p:spPr>
        <p:txBody>
          <a:bodyPr wrap="square" lIns="0" tIns="0" rIns="0" bIns="0" rtlCol="0" anchor="ctr"/>
          <a:lstStyle/>
          <a:p>
            <a:pPr indent="0" marL="0">
              <a:buNone/>
            </a:pPr>
            <a:r>
              <a:rPr lang="en-US" sz="1100" dirty="0">
                <a:solidFill>
                  <a:srgbClr val="1C1E1B"/>
                </a:solidFill>
                <a:latin typeface="Calibri" pitchFamily="34" charset="0"/>
                <a:ea typeface="Calibri" pitchFamily="34" charset="-122"/>
                <a:cs typeface="Calibri" pitchFamily="34" charset="-120"/>
              </a:rPr>
              <a:t>Interrupts cholera at source; supplies the clean water rehydration needs</a:t>
            </a:r>
            <a:endParaRPr lang="en-US" sz="1100" dirty="0"/>
          </a:p>
        </p:txBody>
      </p:sp>
      <p:sp>
        <p:nvSpPr>
          <p:cNvPr id="12" name="Text 10"/>
          <p:cNvSpPr/>
          <p:nvPr/>
        </p:nvSpPr>
        <p:spPr>
          <a:xfrm>
            <a:off x="868680" y="2743200"/>
            <a:ext cx="2788920" cy="484632"/>
          </a:xfrm>
          <a:prstGeom prst="rect">
            <a:avLst/>
          </a:prstGeom>
          <a:noFill/>
          <a:ln/>
        </p:spPr>
        <p:txBody>
          <a:bodyPr wrap="square" lIns="0" tIns="0" rIns="0" bIns="0" rtlCol="0" anchor="ctr"/>
          <a:lstStyle/>
          <a:p>
            <a:pPr indent="0" marL="0">
              <a:buNone/>
            </a:pPr>
            <a:r>
              <a:rPr lang="en-US" sz="1200" b="1" dirty="0">
                <a:solidFill>
                  <a:srgbClr val="0B4D33"/>
                </a:solidFill>
                <a:latin typeface="Calibri" pitchFamily="34" charset="0"/>
                <a:ea typeface="Calibri" pitchFamily="34" charset="-122"/>
                <a:cs typeface="Calibri" pitchFamily="34" charset="-120"/>
              </a:rPr>
              <a:t>Solar mini-grid</a:t>
            </a:r>
            <a:endParaRPr lang="en-US" sz="1200" dirty="0"/>
          </a:p>
        </p:txBody>
      </p:sp>
      <p:sp>
        <p:nvSpPr>
          <p:cNvPr id="13" name="Text 11"/>
          <p:cNvSpPr/>
          <p:nvPr/>
        </p:nvSpPr>
        <p:spPr>
          <a:xfrm>
            <a:off x="3794760" y="2743200"/>
            <a:ext cx="3657600" cy="484632"/>
          </a:xfrm>
          <a:prstGeom prst="rect">
            <a:avLst/>
          </a:prstGeom>
          <a:noFill/>
          <a:ln/>
        </p:spPr>
        <p:txBody>
          <a:bodyPr wrap="square" lIns="0" tIns="0" rIns="0" bIns="0" rtlCol="0" anchor="ctr"/>
          <a:lstStyle/>
          <a:p>
            <a:pPr indent="0" marL="0">
              <a:buNone/>
            </a:pPr>
            <a:r>
              <a:rPr lang="en-US" sz="1100" dirty="0">
                <a:solidFill>
                  <a:srgbClr val="6E6B63"/>
                </a:solidFill>
                <a:latin typeface="Calibri" pitchFamily="34" charset="0"/>
                <a:ea typeface="Calibri" pitchFamily="34" charset="-122"/>
                <a:cs typeface="Calibri" pitchFamily="34" charset="-120"/>
              </a:rPr>
              <a:t>Lights the school and the delivery room</a:t>
            </a:r>
            <a:endParaRPr lang="en-US" sz="1100" dirty="0"/>
          </a:p>
        </p:txBody>
      </p:sp>
      <p:sp>
        <p:nvSpPr>
          <p:cNvPr id="14" name="Text 12"/>
          <p:cNvSpPr/>
          <p:nvPr/>
        </p:nvSpPr>
        <p:spPr>
          <a:xfrm>
            <a:off x="7635240" y="2743200"/>
            <a:ext cx="3703320" cy="484632"/>
          </a:xfrm>
          <a:prstGeom prst="rect">
            <a:avLst/>
          </a:prstGeom>
          <a:noFill/>
          <a:ln/>
        </p:spPr>
        <p:txBody>
          <a:bodyPr wrap="square" lIns="0" tIns="0" rIns="0" bIns="0" rtlCol="0" anchor="ctr"/>
          <a:lstStyle/>
          <a:p>
            <a:pPr indent="0" marL="0">
              <a:buNone/>
            </a:pPr>
            <a:r>
              <a:rPr lang="en-US" sz="1100" dirty="0">
                <a:solidFill>
                  <a:srgbClr val="1C1E1B"/>
                </a:solidFill>
                <a:latin typeface="Calibri" pitchFamily="34" charset="0"/>
                <a:ea typeface="Calibri" pitchFamily="34" charset="-122"/>
                <a:cs typeface="Calibri" pitchFamily="34" charset="-120"/>
              </a:rPr>
              <a:t>Runs the vaccine fridge — the cold chain that makes any campaign possible</a:t>
            </a:r>
            <a:endParaRPr lang="en-US" sz="1100" dirty="0"/>
          </a:p>
        </p:txBody>
      </p:sp>
      <p:sp>
        <p:nvSpPr>
          <p:cNvPr id="15" name="Shape 13"/>
          <p:cNvSpPr/>
          <p:nvPr/>
        </p:nvSpPr>
        <p:spPr>
          <a:xfrm>
            <a:off x="685800" y="3255264"/>
            <a:ext cx="10789920" cy="484632"/>
          </a:xfrm>
          <a:prstGeom prst="roundRect">
            <a:avLst>
              <a:gd name="adj" fmla="val 16981"/>
            </a:avLst>
          </a:prstGeom>
          <a:solidFill>
            <a:srgbClr val="FFFFFF"/>
          </a:solidFill>
          <a:ln w="12700">
            <a:solidFill>
              <a:srgbClr val="FFFFFF"/>
            </a:solidFill>
            <a:prstDash val="solid"/>
          </a:ln>
        </p:spPr>
      </p:sp>
      <p:sp>
        <p:nvSpPr>
          <p:cNvPr id="16" name="Text 14"/>
          <p:cNvSpPr/>
          <p:nvPr/>
        </p:nvSpPr>
        <p:spPr>
          <a:xfrm>
            <a:off x="868680" y="3255264"/>
            <a:ext cx="2788920" cy="484632"/>
          </a:xfrm>
          <a:prstGeom prst="rect">
            <a:avLst/>
          </a:prstGeom>
          <a:noFill/>
          <a:ln/>
        </p:spPr>
        <p:txBody>
          <a:bodyPr wrap="square" lIns="0" tIns="0" rIns="0" bIns="0" rtlCol="0" anchor="ctr"/>
          <a:lstStyle/>
          <a:p>
            <a:pPr indent="0" marL="0">
              <a:buNone/>
            </a:pPr>
            <a:r>
              <a:rPr lang="en-US" sz="1200" b="1" dirty="0">
                <a:solidFill>
                  <a:srgbClr val="0B4D33"/>
                </a:solidFill>
                <a:latin typeface="Calibri" pitchFamily="34" charset="0"/>
                <a:ea typeface="Calibri" pitchFamily="34" charset="-122"/>
                <a:cs typeface="Calibri" pitchFamily="34" charset="-120"/>
              </a:rPr>
              <a:t>Health centre</a:t>
            </a:r>
            <a:endParaRPr lang="en-US" sz="1200" dirty="0"/>
          </a:p>
        </p:txBody>
      </p:sp>
      <p:sp>
        <p:nvSpPr>
          <p:cNvPr id="17" name="Text 15"/>
          <p:cNvSpPr/>
          <p:nvPr/>
        </p:nvSpPr>
        <p:spPr>
          <a:xfrm>
            <a:off x="3794760" y="3255264"/>
            <a:ext cx="3657600" cy="484632"/>
          </a:xfrm>
          <a:prstGeom prst="rect">
            <a:avLst/>
          </a:prstGeom>
          <a:noFill/>
          <a:ln/>
        </p:spPr>
        <p:txBody>
          <a:bodyPr wrap="square" lIns="0" tIns="0" rIns="0" bIns="0" rtlCol="0" anchor="ctr"/>
          <a:lstStyle/>
          <a:p>
            <a:pPr indent="0" marL="0">
              <a:buNone/>
            </a:pPr>
            <a:r>
              <a:rPr lang="en-US" sz="1100" dirty="0">
                <a:solidFill>
                  <a:srgbClr val="6E6B63"/>
                </a:solidFill>
                <a:latin typeface="Calibri" pitchFamily="34" charset="0"/>
                <a:ea typeface="Calibri" pitchFamily="34" charset="-122"/>
                <a:cs typeface="Calibri" pitchFamily="34" charset="-120"/>
              </a:rPr>
              <a:t>Antenatal care and childhood illness</a:t>
            </a:r>
            <a:endParaRPr lang="en-US" sz="1100" dirty="0"/>
          </a:p>
        </p:txBody>
      </p:sp>
      <p:sp>
        <p:nvSpPr>
          <p:cNvPr id="18" name="Text 16"/>
          <p:cNvSpPr/>
          <p:nvPr/>
        </p:nvSpPr>
        <p:spPr>
          <a:xfrm>
            <a:off x="7635240" y="3255264"/>
            <a:ext cx="3703320" cy="484632"/>
          </a:xfrm>
          <a:prstGeom prst="rect">
            <a:avLst/>
          </a:prstGeom>
          <a:noFill/>
          <a:ln/>
        </p:spPr>
        <p:txBody>
          <a:bodyPr wrap="square" lIns="0" tIns="0" rIns="0" bIns="0" rtlCol="0" anchor="ctr"/>
          <a:lstStyle/>
          <a:p>
            <a:pPr indent="0" marL="0">
              <a:buNone/>
            </a:pPr>
            <a:r>
              <a:rPr lang="en-US" sz="1100" dirty="0">
                <a:solidFill>
                  <a:srgbClr val="1C1E1B"/>
                </a:solidFill>
                <a:latin typeface="Calibri" pitchFamily="34" charset="0"/>
                <a:ea typeface="Calibri" pitchFamily="34" charset="-122"/>
                <a:cs typeface="Calibri" pitchFamily="34" charset="-120"/>
              </a:rPr>
              <a:t>Case management and isolation; a treatment centre a response team can use</a:t>
            </a:r>
            <a:endParaRPr lang="en-US" sz="1100" dirty="0"/>
          </a:p>
        </p:txBody>
      </p:sp>
      <p:sp>
        <p:nvSpPr>
          <p:cNvPr id="19" name="Text 17"/>
          <p:cNvSpPr/>
          <p:nvPr/>
        </p:nvSpPr>
        <p:spPr>
          <a:xfrm>
            <a:off x="868680" y="3767328"/>
            <a:ext cx="2788920" cy="484632"/>
          </a:xfrm>
          <a:prstGeom prst="rect">
            <a:avLst/>
          </a:prstGeom>
          <a:noFill/>
          <a:ln/>
        </p:spPr>
        <p:txBody>
          <a:bodyPr wrap="square" lIns="0" tIns="0" rIns="0" bIns="0" rtlCol="0" anchor="ctr"/>
          <a:lstStyle/>
          <a:p>
            <a:pPr indent="0" marL="0">
              <a:buNone/>
            </a:pPr>
            <a:r>
              <a:rPr lang="en-US" sz="1200" b="1" dirty="0">
                <a:solidFill>
                  <a:srgbClr val="0B4D33"/>
                </a:solidFill>
                <a:latin typeface="Calibri" pitchFamily="34" charset="0"/>
                <a:ea typeface="Calibri" pitchFamily="34" charset="-122"/>
                <a:cs typeface="Calibri" pitchFamily="34" charset="-120"/>
              </a:rPr>
              <a:t>Birth registration</a:t>
            </a:r>
            <a:endParaRPr lang="en-US" sz="1200" dirty="0"/>
          </a:p>
        </p:txBody>
      </p:sp>
      <p:sp>
        <p:nvSpPr>
          <p:cNvPr id="20" name="Text 18"/>
          <p:cNvSpPr/>
          <p:nvPr/>
        </p:nvSpPr>
        <p:spPr>
          <a:xfrm>
            <a:off x="3794760" y="3767328"/>
            <a:ext cx="3657600" cy="484632"/>
          </a:xfrm>
          <a:prstGeom prst="rect">
            <a:avLst/>
          </a:prstGeom>
          <a:noFill/>
          <a:ln/>
        </p:spPr>
        <p:txBody>
          <a:bodyPr wrap="square" lIns="0" tIns="0" rIns="0" bIns="0" rtlCol="0" anchor="ctr"/>
          <a:lstStyle/>
          <a:p>
            <a:pPr indent="0" marL="0">
              <a:buNone/>
            </a:pPr>
            <a:r>
              <a:rPr lang="en-US" sz="1100" dirty="0">
                <a:solidFill>
                  <a:srgbClr val="6E6B63"/>
                </a:solidFill>
                <a:latin typeface="Calibri" pitchFamily="34" charset="0"/>
                <a:ea typeface="Calibri" pitchFamily="34" charset="-122"/>
                <a:cs typeface="Calibri" pitchFamily="34" charset="-120"/>
              </a:rPr>
              <a:t>Gives a child legal existence</a:t>
            </a:r>
            <a:endParaRPr lang="en-US" sz="1100" dirty="0"/>
          </a:p>
        </p:txBody>
      </p:sp>
      <p:sp>
        <p:nvSpPr>
          <p:cNvPr id="21" name="Text 19"/>
          <p:cNvSpPr/>
          <p:nvPr/>
        </p:nvSpPr>
        <p:spPr>
          <a:xfrm>
            <a:off x="7635240" y="3767328"/>
            <a:ext cx="3703320" cy="484632"/>
          </a:xfrm>
          <a:prstGeom prst="rect">
            <a:avLst/>
          </a:prstGeom>
          <a:noFill/>
          <a:ln/>
        </p:spPr>
        <p:txBody>
          <a:bodyPr wrap="square" lIns="0" tIns="0" rIns="0" bIns="0" rtlCol="0" anchor="ctr"/>
          <a:lstStyle/>
          <a:p>
            <a:pPr indent="0" marL="0">
              <a:buNone/>
            </a:pPr>
            <a:r>
              <a:rPr lang="en-US" sz="1100" dirty="0">
                <a:solidFill>
                  <a:srgbClr val="1C1E1B"/>
                </a:solidFill>
                <a:latin typeface="Calibri" pitchFamily="34" charset="0"/>
                <a:ea typeface="Calibri" pitchFamily="34" charset="-122"/>
                <a:cs typeface="Calibri" pitchFamily="34" charset="-120"/>
              </a:rPr>
              <a:t>The denominator without which vaccination coverage cannot be measured</a:t>
            </a:r>
            <a:endParaRPr lang="en-US" sz="1100" dirty="0"/>
          </a:p>
        </p:txBody>
      </p:sp>
      <p:sp>
        <p:nvSpPr>
          <p:cNvPr id="22" name="Shape 20"/>
          <p:cNvSpPr/>
          <p:nvPr/>
        </p:nvSpPr>
        <p:spPr>
          <a:xfrm>
            <a:off x="685800" y="4279392"/>
            <a:ext cx="10789920" cy="484632"/>
          </a:xfrm>
          <a:prstGeom prst="roundRect">
            <a:avLst>
              <a:gd name="adj" fmla="val 16981"/>
            </a:avLst>
          </a:prstGeom>
          <a:solidFill>
            <a:srgbClr val="FFFFFF"/>
          </a:solidFill>
          <a:ln w="12700">
            <a:solidFill>
              <a:srgbClr val="FFFFFF"/>
            </a:solidFill>
            <a:prstDash val="solid"/>
          </a:ln>
        </p:spPr>
      </p:sp>
      <p:sp>
        <p:nvSpPr>
          <p:cNvPr id="23" name="Text 21"/>
          <p:cNvSpPr/>
          <p:nvPr/>
        </p:nvSpPr>
        <p:spPr>
          <a:xfrm>
            <a:off x="868680" y="4279392"/>
            <a:ext cx="2788920" cy="484632"/>
          </a:xfrm>
          <a:prstGeom prst="rect">
            <a:avLst/>
          </a:prstGeom>
          <a:noFill/>
          <a:ln/>
        </p:spPr>
        <p:txBody>
          <a:bodyPr wrap="square" lIns="0" tIns="0" rIns="0" bIns="0" rtlCol="0" anchor="ctr"/>
          <a:lstStyle/>
          <a:p>
            <a:pPr indent="0" marL="0">
              <a:buNone/>
            </a:pPr>
            <a:r>
              <a:rPr lang="en-US" sz="1200" b="1" dirty="0">
                <a:solidFill>
                  <a:srgbClr val="0B4D33"/>
                </a:solidFill>
                <a:latin typeface="Calibri" pitchFamily="34" charset="0"/>
                <a:ea typeface="Calibri" pitchFamily="34" charset="-122"/>
                <a:cs typeface="Calibri" pitchFamily="34" charset="-120"/>
              </a:rPr>
              <a:t>Access road</a:t>
            </a:r>
            <a:endParaRPr lang="en-US" sz="1200" dirty="0"/>
          </a:p>
        </p:txBody>
      </p:sp>
      <p:sp>
        <p:nvSpPr>
          <p:cNvPr id="24" name="Text 22"/>
          <p:cNvSpPr/>
          <p:nvPr/>
        </p:nvSpPr>
        <p:spPr>
          <a:xfrm>
            <a:off x="3794760" y="4279392"/>
            <a:ext cx="3657600" cy="484632"/>
          </a:xfrm>
          <a:prstGeom prst="rect">
            <a:avLst/>
          </a:prstGeom>
          <a:noFill/>
          <a:ln/>
        </p:spPr>
        <p:txBody>
          <a:bodyPr wrap="square" lIns="0" tIns="0" rIns="0" bIns="0" rtlCol="0" anchor="ctr"/>
          <a:lstStyle/>
          <a:p>
            <a:pPr indent="0" marL="0">
              <a:buNone/>
            </a:pPr>
            <a:r>
              <a:rPr lang="en-US" sz="1100" dirty="0">
                <a:solidFill>
                  <a:srgbClr val="6E6B63"/>
                </a:solidFill>
                <a:latin typeface="Calibri" pitchFamily="34" charset="0"/>
                <a:ea typeface="Calibri" pitchFamily="34" charset="-122"/>
                <a:cs typeface="Calibri" pitchFamily="34" charset="-120"/>
              </a:rPr>
              <a:t>Market, school, referral</a:t>
            </a:r>
            <a:endParaRPr lang="en-US" sz="1100" dirty="0"/>
          </a:p>
        </p:txBody>
      </p:sp>
      <p:sp>
        <p:nvSpPr>
          <p:cNvPr id="25" name="Text 23"/>
          <p:cNvSpPr/>
          <p:nvPr/>
        </p:nvSpPr>
        <p:spPr>
          <a:xfrm>
            <a:off x="7635240" y="4279392"/>
            <a:ext cx="3703320" cy="484632"/>
          </a:xfrm>
          <a:prstGeom prst="rect">
            <a:avLst/>
          </a:prstGeom>
          <a:noFill/>
          <a:ln/>
        </p:spPr>
        <p:txBody>
          <a:bodyPr wrap="square" lIns="0" tIns="0" rIns="0" bIns="0" rtlCol="0" anchor="ctr"/>
          <a:lstStyle/>
          <a:p>
            <a:pPr indent="0" marL="0">
              <a:buNone/>
            </a:pPr>
            <a:r>
              <a:rPr lang="en-US" sz="1100" dirty="0">
                <a:solidFill>
                  <a:srgbClr val="1C1E1B"/>
                </a:solidFill>
                <a:latin typeface="Calibri" pitchFamily="34" charset="0"/>
                <a:ea typeface="Calibri" pitchFamily="34" charset="-122"/>
                <a:cs typeface="Calibri" pitchFamily="34" charset="-120"/>
              </a:rPr>
              <a:t>Carries the response team and the vaccines — in the rainy season, when outbreaks peak</a:t>
            </a:r>
            <a:endParaRPr lang="en-US" sz="1100" dirty="0"/>
          </a:p>
        </p:txBody>
      </p:sp>
      <p:sp>
        <p:nvSpPr>
          <p:cNvPr id="26" name="Text 24"/>
          <p:cNvSpPr/>
          <p:nvPr/>
        </p:nvSpPr>
        <p:spPr>
          <a:xfrm>
            <a:off x="868680" y="4791456"/>
            <a:ext cx="2788920" cy="484632"/>
          </a:xfrm>
          <a:prstGeom prst="rect">
            <a:avLst/>
          </a:prstGeom>
          <a:noFill/>
          <a:ln/>
        </p:spPr>
        <p:txBody>
          <a:bodyPr wrap="square" lIns="0" tIns="0" rIns="0" bIns="0" rtlCol="0" anchor="ctr"/>
          <a:lstStyle/>
          <a:p>
            <a:pPr indent="0" marL="0">
              <a:buNone/>
            </a:pPr>
            <a:r>
              <a:rPr lang="en-US" sz="1200" b="1" dirty="0">
                <a:solidFill>
                  <a:srgbClr val="0B4D33"/>
                </a:solidFill>
                <a:latin typeface="Calibri" pitchFamily="34" charset="0"/>
                <a:ea typeface="Calibri" pitchFamily="34" charset="-122"/>
                <a:cs typeface="Calibri" pitchFamily="34" charset="-120"/>
              </a:rPr>
              <a:t>Hope Ambassadors</a:t>
            </a:r>
            <a:endParaRPr lang="en-US" sz="1200" dirty="0"/>
          </a:p>
        </p:txBody>
      </p:sp>
      <p:sp>
        <p:nvSpPr>
          <p:cNvPr id="27" name="Text 25"/>
          <p:cNvSpPr/>
          <p:nvPr/>
        </p:nvSpPr>
        <p:spPr>
          <a:xfrm>
            <a:off x="3794760" y="4791456"/>
            <a:ext cx="3657600" cy="484632"/>
          </a:xfrm>
          <a:prstGeom prst="rect">
            <a:avLst/>
          </a:prstGeom>
          <a:noFill/>
          <a:ln/>
        </p:spPr>
        <p:txBody>
          <a:bodyPr wrap="square" lIns="0" tIns="0" rIns="0" bIns="0" rtlCol="0" anchor="ctr"/>
          <a:lstStyle/>
          <a:p>
            <a:pPr indent="0" marL="0">
              <a:buNone/>
            </a:pPr>
            <a:r>
              <a:rPr lang="en-US" sz="1100" dirty="0">
                <a:solidFill>
                  <a:srgbClr val="6E6B63"/>
                </a:solidFill>
                <a:latin typeface="Calibri" pitchFamily="34" charset="0"/>
                <a:ea typeface="Calibri" pitchFamily="34" charset="-122"/>
                <a:cs typeface="Calibri" pitchFamily="34" charset="-120"/>
              </a:rPr>
              <a:t>Antenatal follow-up and WASH caretaking</a:t>
            </a:r>
            <a:endParaRPr lang="en-US" sz="1100" dirty="0"/>
          </a:p>
        </p:txBody>
      </p:sp>
      <p:sp>
        <p:nvSpPr>
          <p:cNvPr id="28" name="Text 26"/>
          <p:cNvSpPr/>
          <p:nvPr/>
        </p:nvSpPr>
        <p:spPr>
          <a:xfrm>
            <a:off x="7635240" y="4791456"/>
            <a:ext cx="3703320" cy="484632"/>
          </a:xfrm>
          <a:prstGeom prst="rect">
            <a:avLst/>
          </a:prstGeom>
          <a:noFill/>
          <a:ln/>
        </p:spPr>
        <p:txBody>
          <a:bodyPr wrap="square" lIns="0" tIns="0" rIns="0" bIns="0" rtlCol="0" anchor="ctr"/>
          <a:lstStyle/>
          <a:p>
            <a:pPr indent="0" marL="0">
              <a:buNone/>
            </a:pPr>
            <a:r>
              <a:rPr lang="en-US" sz="1100" dirty="0">
                <a:solidFill>
                  <a:srgbClr val="1C1E1B"/>
                </a:solidFill>
                <a:latin typeface="Calibri" pitchFamily="34" charset="0"/>
                <a:ea typeface="Calibri" pitchFamily="34" charset="-122"/>
                <a:cs typeface="Calibri" pitchFamily="34" charset="-120"/>
              </a:rPr>
              <a:t>Contact tracing and risk communication in the language the household speaks</a:t>
            </a:r>
            <a:endParaRPr lang="en-US" sz="1100" dirty="0"/>
          </a:p>
        </p:txBody>
      </p:sp>
      <p:sp>
        <p:nvSpPr>
          <p:cNvPr id="29" name="Shape 27"/>
          <p:cNvSpPr/>
          <p:nvPr/>
        </p:nvSpPr>
        <p:spPr>
          <a:xfrm>
            <a:off x="685800" y="5303520"/>
            <a:ext cx="10789920" cy="484632"/>
          </a:xfrm>
          <a:prstGeom prst="roundRect">
            <a:avLst>
              <a:gd name="adj" fmla="val 16981"/>
            </a:avLst>
          </a:prstGeom>
          <a:solidFill>
            <a:srgbClr val="FFFFFF"/>
          </a:solidFill>
          <a:ln w="12700">
            <a:solidFill>
              <a:srgbClr val="FFFFFF"/>
            </a:solidFill>
            <a:prstDash val="solid"/>
          </a:ln>
        </p:spPr>
      </p:sp>
      <p:sp>
        <p:nvSpPr>
          <p:cNvPr id="30" name="Text 28"/>
          <p:cNvSpPr/>
          <p:nvPr/>
        </p:nvSpPr>
        <p:spPr>
          <a:xfrm>
            <a:off x="868680" y="5303520"/>
            <a:ext cx="2788920" cy="484632"/>
          </a:xfrm>
          <a:prstGeom prst="rect">
            <a:avLst/>
          </a:prstGeom>
          <a:noFill/>
          <a:ln/>
        </p:spPr>
        <p:txBody>
          <a:bodyPr wrap="square" lIns="0" tIns="0" rIns="0" bIns="0" rtlCol="0" anchor="ctr"/>
          <a:lstStyle/>
          <a:p>
            <a:pPr indent="0" marL="0">
              <a:buNone/>
            </a:pPr>
            <a:r>
              <a:rPr lang="en-US" sz="1200" b="1" dirty="0">
                <a:solidFill>
                  <a:srgbClr val="0B4D33"/>
                </a:solidFill>
                <a:latin typeface="Calibri" pitchFamily="34" charset="0"/>
                <a:ea typeface="Calibri" pitchFamily="34" charset="-122"/>
                <a:cs typeface="Calibri" pitchFamily="34" charset="-120"/>
              </a:rPr>
              <a:t>The Frontier Line</a:t>
            </a:r>
            <a:endParaRPr lang="en-US" sz="1200" dirty="0"/>
          </a:p>
        </p:txBody>
      </p:sp>
      <p:sp>
        <p:nvSpPr>
          <p:cNvPr id="31" name="Text 29"/>
          <p:cNvSpPr/>
          <p:nvPr/>
        </p:nvSpPr>
        <p:spPr>
          <a:xfrm>
            <a:off x="3794760" y="5303520"/>
            <a:ext cx="3657600" cy="484632"/>
          </a:xfrm>
          <a:prstGeom prst="rect">
            <a:avLst/>
          </a:prstGeom>
          <a:noFill/>
          <a:ln/>
        </p:spPr>
        <p:txBody>
          <a:bodyPr wrap="square" lIns="0" tIns="0" rIns="0" bIns="0" rtlCol="0" anchor="ctr"/>
          <a:lstStyle/>
          <a:p>
            <a:pPr indent="0" marL="0">
              <a:buNone/>
            </a:pPr>
            <a:r>
              <a:rPr lang="en-US" sz="1100" dirty="0">
                <a:solidFill>
                  <a:srgbClr val="6E6B63"/>
                </a:solidFill>
                <a:latin typeface="Calibri" pitchFamily="34" charset="0"/>
                <a:ea typeface="Calibri" pitchFamily="34" charset="-122"/>
                <a:cs typeface="Calibri" pitchFamily="34" charset="-120"/>
              </a:rPr>
              <a:t>Report a broken borehole</a:t>
            </a:r>
            <a:endParaRPr lang="en-US" sz="1100" dirty="0"/>
          </a:p>
        </p:txBody>
      </p:sp>
      <p:sp>
        <p:nvSpPr>
          <p:cNvPr id="32" name="Text 30"/>
          <p:cNvSpPr/>
          <p:nvPr/>
        </p:nvSpPr>
        <p:spPr>
          <a:xfrm>
            <a:off x="7635240" y="5303520"/>
            <a:ext cx="3703320" cy="484632"/>
          </a:xfrm>
          <a:prstGeom prst="rect">
            <a:avLst/>
          </a:prstGeom>
          <a:noFill/>
          <a:ln/>
        </p:spPr>
        <p:txBody>
          <a:bodyPr wrap="square" lIns="0" tIns="0" rIns="0" bIns="0" rtlCol="0" anchor="ctr"/>
          <a:lstStyle/>
          <a:p>
            <a:pPr indent="0" marL="0">
              <a:buNone/>
            </a:pPr>
            <a:r>
              <a:rPr lang="en-US" sz="1100" dirty="0">
                <a:solidFill>
                  <a:srgbClr val="1C1E1B"/>
                </a:solidFill>
                <a:latin typeface="Calibri" pitchFamily="34" charset="0"/>
                <a:ea typeface="Calibri" pitchFamily="34" charset="-122"/>
                <a:cs typeface="Calibri" pitchFamily="34" charset="-120"/>
              </a:rPr>
              <a:t>Risk communication — one message to every enrolled household, in their language</a:t>
            </a:r>
            <a:endParaRPr lang="en-US" sz="1100" dirty="0"/>
          </a:p>
        </p:txBody>
      </p:sp>
      <p:sp>
        <p:nvSpPr>
          <p:cNvPr id="33" name="Text 31"/>
          <p:cNvSpPr/>
          <p:nvPr/>
        </p:nvSpPr>
        <p:spPr>
          <a:xfrm>
            <a:off x="868680" y="5815584"/>
            <a:ext cx="2788920" cy="484632"/>
          </a:xfrm>
          <a:prstGeom prst="rect">
            <a:avLst/>
          </a:prstGeom>
          <a:noFill/>
          <a:ln/>
        </p:spPr>
        <p:txBody>
          <a:bodyPr wrap="square" lIns="0" tIns="0" rIns="0" bIns="0" rtlCol="0" anchor="ctr"/>
          <a:lstStyle/>
          <a:p>
            <a:pPr indent="0" marL="0">
              <a:buNone/>
            </a:pPr>
            <a:r>
              <a:rPr lang="en-US" sz="1200" b="1" dirty="0">
                <a:solidFill>
                  <a:srgbClr val="0B4D33"/>
                </a:solidFill>
                <a:latin typeface="Calibri" pitchFamily="34" charset="0"/>
                <a:ea typeface="Calibri" pitchFamily="34" charset="-122"/>
                <a:cs typeface="Calibri" pitchFamily="34" charset="-120"/>
              </a:rPr>
              <a:t>OutbreakVoice</a:t>
            </a:r>
            <a:endParaRPr lang="en-US" sz="1200" dirty="0"/>
          </a:p>
        </p:txBody>
      </p:sp>
      <p:sp>
        <p:nvSpPr>
          <p:cNvPr id="34" name="Text 32"/>
          <p:cNvSpPr/>
          <p:nvPr/>
        </p:nvSpPr>
        <p:spPr>
          <a:xfrm>
            <a:off x="3794760" y="5815584"/>
            <a:ext cx="3657600" cy="484632"/>
          </a:xfrm>
          <a:prstGeom prst="rect">
            <a:avLst/>
          </a:prstGeom>
          <a:noFill/>
          <a:ln/>
        </p:spPr>
        <p:txBody>
          <a:bodyPr wrap="square" lIns="0" tIns="0" rIns="0" bIns="0" rtlCol="0" anchor="ctr"/>
          <a:lstStyle/>
          <a:p>
            <a:pPr indent="0" marL="0">
              <a:buNone/>
            </a:pPr>
            <a:r>
              <a:rPr lang="en-US" sz="1100" dirty="0">
                <a:solidFill>
                  <a:srgbClr val="6E6B63"/>
                </a:solidFill>
                <a:latin typeface="Calibri" pitchFamily="34" charset="0"/>
                <a:ea typeface="Calibri" pitchFamily="34" charset="-122"/>
                <a:cs typeface="Calibri" pitchFamily="34" charset="-120"/>
              </a:rPr>
              <a:t>Carries routine traffic that builds the baseline</a:t>
            </a:r>
            <a:endParaRPr lang="en-US" sz="1100" dirty="0"/>
          </a:p>
        </p:txBody>
      </p:sp>
      <p:sp>
        <p:nvSpPr>
          <p:cNvPr id="35" name="Text 33"/>
          <p:cNvSpPr/>
          <p:nvPr/>
        </p:nvSpPr>
        <p:spPr>
          <a:xfrm>
            <a:off x="7635240" y="5815584"/>
            <a:ext cx="3703320" cy="484632"/>
          </a:xfrm>
          <a:prstGeom prst="rect">
            <a:avLst/>
          </a:prstGeom>
          <a:noFill/>
          <a:ln/>
        </p:spPr>
        <p:txBody>
          <a:bodyPr wrap="square" lIns="0" tIns="0" rIns="0" bIns="0" rtlCol="0" anchor="ctr"/>
          <a:lstStyle/>
          <a:p>
            <a:pPr indent="0" marL="0">
              <a:buNone/>
            </a:pPr>
            <a:r>
              <a:rPr lang="en-US" sz="1100" dirty="0">
                <a:solidFill>
                  <a:srgbClr val="1C1E1B"/>
                </a:solidFill>
                <a:latin typeface="Calibri" pitchFamily="34" charset="0"/>
                <a:ea typeface="Calibri" pitchFamily="34" charset="-122"/>
                <a:cs typeface="Calibri" pitchFamily="34" charset="-120"/>
              </a:rPr>
              <a:t>Detection: illness reported by voice, clustered into a signal, escalated to the NCDC</a:t>
            </a:r>
            <a:endParaRPr 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B4D33"/>
        </a:solidFill>
      </p:bgPr>
    </p:bg>
    <p:spTree>
      <p:nvGrpSpPr>
        <p:cNvPr id="1" name=""/>
        <p:cNvGrpSpPr/>
        <p:nvPr/>
      </p:nvGrpSpPr>
      <p:grpSpPr>
        <a:xfrm>
          <a:off x="0" y="0"/>
          <a:ext cx="0" cy="0"/>
          <a:chOff x="0" y="0"/>
          <a:chExt cx="0" cy="0"/>
        </a:xfrm>
      </p:grpSpPr>
      <p:sp>
        <p:nvSpPr>
          <p:cNvPr id="2" name="Shape 0"/>
          <p:cNvSpPr/>
          <p:nvPr/>
        </p:nvSpPr>
        <p:spPr>
          <a:xfrm>
            <a:off x="8961120" y="-2194560"/>
            <a:ext cx="5486400" cy="5486400"/>
          </a:xfrm>
          <a:prstGeom prst="ellipse">
            <a:avLst/>
          </a:prstGeom>
          <a:solidFill>
            <a:srgbClr val="12694A"/>
          </a:solidFill>
          <a:ln w="12700">
            <a:solidFill>
              <a:srgbClr val="12694A"/>
            </a:solidFill>
            <a:prstDash val="solid"/>
          </a:ln>
        </p:spPr>
      </p:sp>
      <p:sp>
        <p:nvSpPr>
          <p:cNvPr id="3" name="Text 1"/>
          <p:cNvSpPr/>
          <p:nvPr/>
        </p:nvSpPr>
        <p:spPr>
          <a:xfrm>
            <a:off x="914400" y="1828800"/>
            <a:ext cx="10332720" cy="1737360"/>
          </a:xfrm>
          <a:prstGeom prst="rect">
            <a:avLst/>
          </a:prstGeom>
          <a:noFill/>
          <a:ln/>
        </p:spPr>
        <p:txBody>
          <a:bodyPr wrap="square" lIns="0" tIns="0" rIns="0" bIns="0" rtlCol="0" anchor="ctr"/>
          <a:lstStyle/>
          <a:p>
            <a:pPr algn="ctr" indent="0" marL="0">
              <a:lnSpc>
                <a:spcPts val="5600"/>
              </a:lnSpc>
              <a:buNone/>
            </a:pPr>
            <a:r>
              <a:rPr lang="en-US" sz="4600" b="1" dirty="0">
                <a:solidFill>
                  <a:srgbClr val="FFFFFF"/>
                </a:solidFill>
                <a:latin typeface="Cambria" pitchFamily="34" charset="0"/>
                <a:ea typeface="Cambria" pitchFamily="34" charset="-122"/>
                <a:cs typeface="Cambria" pitchFamily="34" charset="-120"/>
              </a:rPr>
              <a:t>You cannot treat cholera</a:t>
            </a:r>
            <a:endParaRPr lang="en-US" sz="4600" dirty="0"/>
          </a:p>
          <a:p>
            <a:pPr algn="ctr" indent="0" marL="0">
              <a:lnSpc>
                <a:spcPts val="5600"/>
              </a:lnSpc>
              <a:buNone/>
            </a:pPr>
            <a:r>
              <a:rPr lang="en-US" sz="4600" b="1" dirty="0">
                <a:solidFill>
                  <a:srgbClr val="FFFFFF"/>
                </a:solidFill>
                <a:latin typeface="Cambria" pitchFamily="34" charset="0"/>
                <a:ea typeface="Cambria" pitchFamily="34" charset="-122"/>
                <a:cs typeface="Cambria" pitchFamily="34" charset="-120"/>
              </a:rPr>
              <a:t>without water.</a:t>
            </a:r>
            <a:endParaRPr lang="en-US" sz="4600" dirty="0"/>
          </a:p>
        </p:txBody>
      </p:sp>
      <p:sp>
        <p:nvSpPr>
          <p:cNvPr id="4" name="Text 2"/>
          <p:cNvSpPr/>
          <p:nvPr/>
        </p:nvSpPr>
        <p:spPr>
          <a:xfrm>
            <a:off x="1920240" y="3794760"/>
            <a:ext cx="8321040" cy="1188720"/>
          </a:xfrm>
          <a:prstGeom prst="rect">
            <a:avLst/>
          </a:prstGeom>
          <a:noFill/>
          <a:ln/>
        </p:spPr>
        <p:txBody>
          <a:bodyPr wrap="square" lIns="0" tIns="0" rIns="0" bIns="0" rtlCol="0" anchor="ctr"/>
          <a:lstStyle/>
          <a:p>
            <a:pPr algn="ctr" indent="0" marL="0">
              <a:lnSpc>
                <a:spcPts val="2400"/>
              </a:lnSpc>
              <a:buNone/>
            </a:pPr>
            <a:r>
              <a:rPr lang="en-US" sz="1550" dirty="0">
                <a:solidFill>
                  <a:srgbClr val="C9DDD2"/>
                </a:solidFill>
                <a:latin typeface="Calibri" pitchFamily="34" charset="0"/>
                <a:ea typeface="Calibri" pitchFamily="34" charset="-122"/>
                <a:cs typeface="Calibri" pitchFamily="34" charset="-120"/>
              </a:rPr>
              <a:t>This is not a water project that happens to help in an epidemic. It is the epidemic preparedness of twenty million Nigerians — delivered as boreholes, clinics, light, roads and a phone number, and useful every single day in between.</a:t>
            </a:r>
            <a:endParaRPr lang="en-US" sz="1550" dirty="0"/>
          </a:p>
        </p:txBody>
      </p:sp>
      <p:sp>
        <p:nvSpPr>
          <p:cNvPr id="5" name="Text 3"/>
          <p:cNvSpPr/>
          <p:nvPr/>
        </p:nvSpPr>
        <p:spPr>
          <a:xfrm>
            <a:off x="1920240" y="5120640"/>
            <a:ext cx="8321040" cy="685800"/>
          </a:xfrm>
          <a:prstGeom prst="rect">
            <a:avLst/>
          </a:prstGeom>
          <a:noFill/>
          <a:ln/>
        </p:spPr>
        <p:txBody>
          <a:bodyPr wrap="square" lIns="0" tIns="0" rIns="0" bIns="0" rtlCol="0" anchor="ctr"/>
          <a:lstStyle/>
          <a:p>
            <a:pPr algn="ctr" indent="0" marL="0">
              <a:lnSpc>
                <a:spcPts val="2400"/>
              </a:lnSpc>
              <a:buNone/>
            </a:pPr>
            <a:r>
              <a:rPr lang="en-US" sz="1600" b="1" i="1" dirty="0">
                <a:solidFill>
                  <a:srgbClr val="D9952A"/>
                </a:solidFill>
                <a:latin typeface="Cambria" pitchFamily="34" charset="0"/>
                <a:ea typeface="Cambria" pitchFamily="34" charset="-122"/>
                <a:cs typeface="Cambria" pitchFamily="34" charset="-120"/>
              </a:rPr>
              <a:t>Nigeria will spend this money either way. The only question is whether it is spent before the outbreak, or after it.</a:t>
            </a:r>
            <a:endParaRPr lang="en-U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7F4EC"/>
        </a:solidFill>
      </p:bgPr>
    </p:bg>
    <p:spTree>
      <p:nvGrpSpPr>
        <p:cNvPr id="1" name=""/>
        <p:cNvGrpSpPr/>
        <p:nvPr/>
      </p:nvGrpSpPr>
      <p:grpSpPr>
        <a:xfrm>
          <a:off x="0" y="0"/>
          <a:ext cx="0" cy="0"/>
          <a:chOff x="0" y="0"/>
          <a:chExt cx="0" cy="0"/>
        </a:xfrm>
      </p:grpSpPr>
      <p:sp>
        <p:nvSpPr>
          <p:cNvPr id="2" name="Text 0"/>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WHY THIS WILL WORK WHERE OTHER EFFORTS HAVE NOT</a:t>
            </a:r>
            <a:endParaRPr lang="en-US" sz="1150" dirty="0"/>
          </a:p>
        </p:txBody>
      </p:sp>
      <p:sp>
        <p:nvSpPr>
          <p:cNvPr id="3" name="Text 1"/>
          <p:cNvSpPr/>
          <p:nvPr/>
        </p:nvSpPr>
        <p:spPr>
          <a:xfrm>
            <a:off x="685800" y="457200"/>
            <a:ext cx="10789920" cy="822960"/>
          </a:xfrm>
          <a:prstGeom prst="rect">
            <a:avLst/>
          </a:prstGeom>
          <a:noFill/>
          <a:ln/>
        </p:spPr>
        <p:txBody>
          <a:bodyPr wrap="square" lIns="0" tIns="0" rIns="0" bIns="0" rtlCol="0" anchor="ctr"/>
          <a:lstStyle/>
          <a:p>
            <a:pPr algn="l" indent="0" marL="0">
              <a:buNone/>
            </a:pPr>
            <a:r>
              <a:rPr lang="en-US" sz="3400" b="1" dirty="0">
                <a:solidFill>
                  <a:srgbClr val="0B4D33"/>
                </a:solidFill>
                <a:latin typeface="Cambria" pitchFamily="34" charset="0"/>
                <a:ea typeface="Cambria" pitchFamily="34" charset="-122"/>
                <a:cs typeface="Cambria" pitchFamily="34" charset="-120"/>
              </a:rPr>
              <a:t>Four design decisions</a:t>
            </a:r>
            <a:endParaRPr lang="en-US" sz="3400" dirty="0"/>
          </a:p>
        </p:txBody>
      </p:sp>
      <p:sp>
        <p:nvSpPr>
          <p:cNvPr id="4" name="Shape 2"/>
          <p:cNvSpPr/>
          <p:nvPr/>
        </p:nvSpPr>
        <p:spPr>
          <a:xfrm>
            <a:off x="685800" y="1645920"/>
            <a:ext cx="5120640" cy="1874520"/>
          </a:xfrm>
          <a:prstGeom prst="roundRect">
            <a:avLst>
              <a:gd name="adj" fmla="val 4390"/>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5" name="Shape 3"/>
          <p:cNvSpPr/>
          <p:nvPr/>
        </p:nvSpPr>
        <p:spPr>
          <a:xfrm>
            <a:off x="1005840" y="1965960"/>
            <a:ext cx="457200" cy="457200"/>
          </a:xfrm>
          <a:prstGeom prst="ellipse">
            <a:avLst/>
          </a:prstGeom>
          <a:solidFill>
            <a:srgbClr val="0B4D33"/>
          </a:solidFill>
          <a:ln w="12700">
            <a:solidFill>
              <a:srgbClr val="0B4D33"/>
            </a:solidFill>
            <a:prstDash val="solid"/>
          </a:ln>
        </p:spPr>
      </p:sp>
      <p:sp>
        <p:nvSpPr>
          <p:cNvPr id="6" name="Text 4"/>
          <p:cNvSpPr/>
          <p:nvPr/>
        </p:nvSpPr>
        <p:spPr>
          <a:xfrm>
            <a:off x="1005840" y="1965960"/>
            <a:ext cx="457200" cy="457200"/>
          </a:xfrm>
          <a:prstGeom prst="rect">
            <a:avLst/>
          </a:prstGeom>
          <a:noFill/>
          <a:ln/>
        </p:spPr>
        <p:txBody>
          <a:bodyPr wrap="square" lIns="0" tIns="0" rIns="0" bIns="0"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1</a:t>
            </a:r>
            <a:endParaRPr lang="en-US" sz="1700" dirty="0"/>
          </a:p>
        </p:txBody>
      </p:sp>
      <p:sp>
        <p:nvSpPr>
          <p:cNvPr id="7" name="Text 5"/>
          <p:cNvSpPr/>
          <p:nvPr/>
        </p:nvSpPr>
        <p:spPr>
          <a:xfrm>
            <a:off x="1618488" y="1920240"/>
            <a:ext cx="3977640" cy="548640"/>
          </a:xfrm>
          <a:prstGeom prst="rect">
            <a:avLst/>
          </a:prstGeom>
          <a:noFill/>
          <a:ln/>
        </p:spPr>
        <p:txBody>
          <a:bodyPr wrap="square" lIns="0" tIns="0" rIns="0" bIns="0" rtlCol="0" anchor="ctr"/>
          <a:lstStyle/>
          <a:p>
            <a:pPr indent="0" marL="0">
              <a:buNone/>
            </a:pPr>
            <a:r>
              <a:rPr lang="en-US" sz="1550" b="1" dirty="0">
                <a:solidFill>
                  <a:srgbClr val="0B4D33"/>
                </a:solidFill>
                <a:latin typeface="Cambria" pitchFamily="34" charset="0"/>
                <a:ea typeface="Cambria" pitchFamily="34" charset="-122"/>
                <a:cs typeface="Cambria" pitchFamily="34" charset="-120"/>
              </a:rPr>
              <a:t>Targeting by evidence, not advocacy</a:t>
            </a:r>
            <a:endParaRPr lang="en-US" sz="1550" dirty="0"/>
          </a:p>
        </p:txBody>
      </p:sp>
      <p:sp>
        <p:nvSpPr>
          <p:cNvPr id="8" name="Text 6"/>
          <p:cNvSpPr/>
          <p:nvPr/>
        </p:nvSpPr>
        <p:spPr>
          <a:xfrm>
            <a:off x="1618488" y="2487168"/>
            <a:ext cx="3977640" cy="914400"/>
          </a:xfrm>
          <a:prstGeom prst="rect">
            <a:avLst/>
          </a:prstGeom>
          <a:noFill/>
          <a:ln/>
        </p:spPr>
        <p:txBody>
          <a:bodyPr wrap="square" lIns="0" tIns="0" rIns="0" bIns="0" rtlCol="0" anchor="ctr"/>
          <a:lstStyle/>
          <a:p>
            <a:pPr indent="0" marL="0">
              <a:lnSpc>
                <a:spcPts val="1800"/>
              </a:lnSpc>
              <a:buNone/>
            </a:pPr>
            <a:r>
              <a:rPr lang="en-US" sz="1200" dirty="0">
                <a:solidFill>
                  <a:srgbClr val="1C1E1B"/>
                </a:solidFill>
                <a:latin typeface="Calibri" pitchFamily="34" charset="0"/>
                <a:ea typeface="Calibri" pitchFamily="34" charset="-122"/>
                <a:cs typeface="Calibri" pitchFamily="34" charset="-120"/>
              </a:rPr>
              <a:t>Every community scored on the Frontier Vulnerability Index and fixed to GPS coordinates before a naira is committed.</a:t>
            </a:r>
            <a:endParaRPr lang="en-US" sz="1200" dirty="0"/>
          </a:p>
        </p:txBody>
      </p:sp>
      <p:sp>
        <p:nvSpPr>
          <p:cNvPr id="9" name="Shape 7"/>
          <p:cNvSpPr/>
          <p:nvPr/>
        </p:nvSpPr>
        <p:spPr>
          <a:xfrm>
            <a:off x="6172200" y="1645920"/>
            <a:ext cx="5120640" cy="1874520"/>
          </a:xfrm>
          <a:prstGeom prst="roundRect">
            <a:avLst>
              <a:gd name="adj" fmla="val 4390"/>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10" name="Shape 8"/>
          <p:cNvSpPr/>
          <p:nvPr/>
        </p:nvSpPr>
        <p:spPr>
          <a:xfrm>
            <a:off x="6492240" y="1965960"/>
            <a:ext cx="457200" cy="457200"/>
          </a:xfrm>
          <a:prstGeom prst="ellipse">
            <a:avLst/>
          </a:prstGeom>
          <a:solidFill>
            <a:srgbClr val="0B4D33"/>
          </a:solidFill>
          <a:ln w="12700">
            <a:solidFill>
              <a:srgbClr val="0B4D33"/>
            </a:solidFill>
            <a:prstDash val="solid"/>
          </a:ln>
        </p:spPr>
      </p:sp>
      <p:sp>
        <p:nvSpPr>
          <p:cNvPr id="11" name="Text 9"/>
          <p:cNvSpPr/>
          <p:nvPr/>
        </p:nvSpPr>
        <p:spPr>
          <a:xfrm>
            <a:off x="6492240" y="1965960"/>
            <a:ext cx="457200" cy="457200"/>
          </a:xfrm>
          <a:prstGeom prst="rect">
            <a:avLst/>
          </a:prstGeom>
          <a:noFill/>
          <a:ln/>
        </p:spPr>
        <p:txBody>
          <a:bodyPr wrap="square" lIns="0" tIns="0" rIns="0" bIns="0"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2</a:t>
            </a:r>
            <a:endParaRPr lang="en-US" sz="1700" dirty="0"/>
          </a:p>
        </p:txBody>
      </p:sp>
      <p:sp>
        <p:nvSpPr>
          <p:cNvPr id="12" name="Text 10"/>
          <p:cNvSpPr/>
          <p:nvPr/>
        </p:nvSpPr>
        <p:spPr>
          <a:xfrm>
            <a:off x="7104888" y="1920240"/>
            <a:ext cx="3977640" cy="548640"/>
          </a:xfrm>
          <a:prstGeom prst="rect">
            <a:avLst/>
          </a:prstGeom>
          <a:noFill/>
          <a:ln/>
        </p:spPr>
        <p:txBody>
          <a:bodyPr wrap="square" lIns="0" tIns="0" rIns="0" bIns="0" rtlCol="0" anchor="ctr"/>
          <a:lstStyle/>
          <a:p>
            <a:pPr indent="0" marL="0">
              <a:buNone/>
            </a:pPr>
            <a:r>
              <a:rPr lang="en-US" sz="1550" b="1" dirty="0">
                <a:solidFill>
                  <a:srgbClr val="0B4D33"/>
                </a:solidFill>
                <a:latin typeface="Cambria" pitchFamily="34" charset="0"/>
                <a:ea typeface="Cambria" pitchFamily="34" charset="-122"/>
                <a:cs typeface="Cambria" pitchFamily="34" charset="-120"/>
              </a:rPr>
              <a:t>Delivered by frontier women</a:t>
            </a:r>
            <a:endParaRPr lang="en-US" sz="1550" dirty="0"/>
          </a:p>
        </p:txBody>
      </p:sp>
      <p:sp>
        <p:nvSpPr>
          <p:cNvPr id="13" name="Text 11"/>
          <p:cNvSpPr/>
          <p:nvPr/>
        </p:nvSpPr>
        <p:spPr>
          <a:xfrm>
            <a:off x="7104888" y="2487168"/>
            <a:ext cx="3977640" cy="914400"/>
          </a:xfrm>
          <a:prstGeom prst="rect">
            <a:avLst/>
          </a:prstGeom>
          <a:noFill/>
          <a:ln/>
        </p:spPr>
        <p:txBody>
          <a:bodyPr wrap="square" lIns="0" tIns="0" rIns="0" bIns="0" rtlCol="0" anchor="ctr"/>
          <a:lstStyle/>
          <a:p>
            <a:pPr indent="0" marL="0">
              <a:lnSpc>
                <a:spcPts val="1800"/>
              </a:lnSpc>
              <a:buNone/>
            </a:pPr>
            <a:r>
              <a:rPr lang="en-US" sz="1200" dirty="0">
                <a:solidFill>
                  <a:srgbClr val="1C1E1B"/>
                </a:solidFill>
                <a:latin typeface="Calibri" pitchFamily="34" charset="0"/>
                <a:ea typeface="Calibri" pitchFamily="34" charset="-122"/>
                <a:cs typeface="Calibri" pitchFamily="34" charset="-120"/>
              </a:rPr>
              <a:t>A trained, paid cadre of Frontier Hope Ambassadors resident in every community — the delivery mechanism, the accountability mechanism and the empowerment intervention, all at once.</a:t>
            </a:r>
            <a:endParaRPr lang="en-US" sz="1200" dirty="0"/>
          </a:p>
        </p:txBody>
      </p:sp>
      <p:sp>
        <p:nvSpPr>
          <p:cNvPr id="14" name="Shape 12"/>
          <p:cNvSpPr/>
          <p:nvPr/>
        </p:nvSpPr>
        <p:spPr>
          <a:xfrm>
            <a:off x="685800" y="3794760"/>
            <a:ext cx="5120640" cy="1874520"/>
          </a:xfrm>
          <a:prstGeom prst="roundRect">
            <a:avLst>
              <a:gd name="adj" fmla="val 4390"/>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15" name="Shape 13"/>
          <p:cNvSpPr/>
          <p:nvPr/>
        </p:nvSpPr>
        <p:spPr>
          <a:xfrm>
            <a:off x="1005840" y="4114800"/>
            <a:ext cx="457200" cy="457200"/>
          </a:xfrm>
          <a:prstGeom prst="ellipse">
            <a:avLst/>
          </a:prstGeom>
          <a:solidFill>
            <a:srgbClr val="0B4D33"/>
          </a:solidFill>
          <a:ln w="12700">
            <a:solidFill>
              <a:srgbClr val="0B4D33"/>
            </a:solidFill>
            <a:prstDash val="solid"/>
          </a:ln>
        </p:spPr>
      </p:sp>
      <p:sp>
        <p:nvSpPr>
          <p:cNvPr id="16" name="Text 14"/>
          <p:cNvSpPr/>
          <p:nvPr/>
        </p:nvSpPr>
        <p:spPr>
          <a:xfrm>
            <a:off x="1005840" y="4114800"/>
            <a:ext cx="457200" cy="457200"/>
          </a:xfrm>
          <a:prstGeom prst="rect">
            <a:avLst/>
          </a:prstGeom>
          <a:noFill/>
          <a:ln/>
        </p:spPr>
        <p:txBody>
          <a:bodyPr wrap="square" lIns="0" tIns="0" rIns="0" bIns="0"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3</a:t>
            </a:r>
            <a:endParaRPr lang="en-US" sz="1700" dirty="0"/>
          </a:p>
        </p:txBody>
      </p:sp>
      <p:sp>
        <p:nvSpPr>
          <p:cNvPr id="17" name="Text 15"/>
          <p:cNvSpPr/>
          <p:nvPr/>
        </p:nvSpPr>
        <p:spPr>
          <a:xfrm>
            <a:off x="1618488" y="4069080"/>
            <a:ext cx="3977640" cy="548640"/>
          </a:xfrm>
          <a:prstGeom prst="rect">
            <a:avLst/>
          </a:prstGeom>
          <a:noFill/>
          <a:ln/>
        </p:spPr>
        <p:txBody>
          <a:bodyPr wrap="square" lIns="0" tIns="0" rIns="0" bIns="0" rtlCol="0" anchor="ctr"/>
          <a:lstStyle/>
          <a:p>
            <a:pPr indent="0" marL="0">
              <a:buNone/>
            </a:pPr>
            <a:r>
              <a:rPr lang="en-US" sz="1550" b="1" dirty="0">
                <a:solidFill>
                  <a:srgbClr val="0B4D33"/>
                </a:solidFill>
                <a:latin typeface="Cambria" pitchFamily="34" charset="0"/>
                <a:ea typeface="Cambria" pitchFamily="34" charset="-122"/>
                <a:cs typeface="Cambria" pitchFamily="34" charset="-120"/>
              </a:rPr>
              <a:t>Technology already built, and Nigerian</a:t>
            </a:r>
            <a:endParaRPr lang="en-US" sz="1550" dirty="0"/>
          </a:p>
        </p:txBody>
      </p:sp>
      <p:sp>
        <p:nvSpPr>
          <p:cNvPr id="18" name="Text 16"/>
          <p:cNvSpPr/>
          <p:nvPr/>
        </p:nvSpPr>
        <p:spPr>
          <a:xfrm>
            <a:off x="1618488" y="4636008"/>
            <a:ext cx="3977640" cy="914400"/>
          </a:xfrm>
          <a:prstGeom prst="rect">
            <a:avLst/>
          </a:prstGeom>
          <a:noFill/>
          <a:ln/>
        </p:spPr>
        <p:txBody>
          <a:bodyPr wrap="square" lIns="0" tIns="0" rIns="0" bIns="0" rtlCol="0" anchor="ctr"/>
          <a:lstStyle/>
          <a:p>
            <a:pPr indent="0" marL="0">
              <a:lnSpc>
                <a:spcPts val="1800"/>
              </a:lnSpc>
              <a:buNone/>
            </a:pPr>
            <a:r>
              <a:rPr lang="en-US" sz="1200" dirty="0">
                <a:solidFill>
                  <a:srgbClr val="1C1E1B"/>
                </a:solidFill>
                <a:latin typeface="Calibri" pitchFamily="34" charset="0"/>
                <a:ea typeface="Calibri" pitchFamily="34" charset="-122"/>
                <a:cs typeface="Calibri" pitchFamily="34" charset="-120"/>
              </a:rPr>
              <a:t>Health screening, maternal support and outbreak reporting over WhatsApp, SMS and basic handsets in local languages. This Programme does not have to invent them.</a:t>
            </a:r>
            <a:endParaRPr lang="en-US" sz="1200" dirty="0"/>
          </a:p>
        </p:txBody>
      </p:sp>
      <p:sp>
        <p:nvSpPr>
          <p:cNvPr id="19" name="Shape 17"/>
          <p:cNvSpPr/>
          <p:nvPr/>
        </p:nvSpPr>
        <p:spPr>
          <a:xfrm>
            <a:off x="6172200" y="3794760"/>
            <a:ext cx="5120640" cy="1874520"/>
          </a:xfrm>
          <a:prstGeom prst="roundRect">
            <a:avLst>
              <a:gd name="adj" fmla="val 4390"/>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20" name="Shape 18"/>
          <p:cNvSpPr/>
          <p:nvPr/>
        </p:nvSpPr>
        <p:spPr>
          <a:xfrm>
            <a:off x="6492240" y="4114800"/>
            <a:ext cx="457200" cy="457200"/>
          </a:xfrm>
          <a:prstGeom prst="ellipse">
            <a:avLst/>
          </a:prstGeom>
          <a:solidFill>
            <a:srgbClr val="0B4D33"/>
          </a:solidFill>
          <a:ln w="12700">
            <a:solidFill>
              <a:srgbClr val="0B4D33"/>
            </a:solidFill>
            <a:prstDash val="solid"/>
          </a:ln>
        </p:spPr>
      </p:sp>
      <p:sp>
        <p:nvSpPr>
          <p:cNvPr id="21" name="Text 19"/>
          <p:cNvSpPr/>
          <p:nvPr/>
        </p:nvSpPr>
        <p:spPr>
          <a:xfrm>
            <a:off x="6492240" y="4114800"/>
            <a:ext cx="457200" cy="457200"/>
          </a:xfrm>
          <a:prstGeom prst="rect">
            <a:avLst/>
          </a:prstGeom>
          <a:noFill/>
          <a:ln/>
        </p:spPr>
        <p:txBody>
          <a:bodyPr wrap="square" lIns="0" tIns="0" rIns="0" bIns="0"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4</a:t>
            </a:r>
            <a:endParaRPr lang="en-US" sz="1700" dirty="0"/>
          </a:p>
        </p:txBody>
      </p:sp>
      <p:sp>
        <p:nvSpPr>
          <p:cNvPr id="22" name="Text 20"/>
          <p:cNvSpPr/>
          <p:nvPr/>
        </p:nvSpPr>
        <p:spPr>
          <a:xfrm>
            <a:off x="7104888" y="4069080"/>
            <a:ext cx="3977640" cy="548640"/>
          </a:xfrm>
          <a:prstGeom prst="rect">
            <a:avLst/>
          </a:prstGeom>
          <a:noFill/>
          <a:ln/>
        </p:spPr>
        <p:txBody>
          <a:bodyPr wrap="square" lIns="0" tIns="0" rIns="0" bIns="0" rtlCol="0" anchor="ctr"/>
          <a:lstStyle/>
          <a:p>
            <a:pPr indent="0" marL="0">
              <a:buNone/>
            </a:pPr>
            <a:r>
              <a:rPr lang="en-US" sz="1550" b="1" dirty="0">
                <a:solidFill>
                  <a:srgbClr val="0B4D33"/>
                </a:solidFill>
                <a:latin typeface="Cambria" pitchFamily="34" charset="0"/>
                <a:ea typeface="Cambria" pitchFamily="34" charset="-122"/>
                <a:cs typeface="Cambria" pitchFamily="34" charset="-120"/>
              </a:rPr>
              <a:t>Public proof of delivery</a:t>
            </a:r>
            <a:endParaRPr lang="en-US" sz="1550" dirty="0"/>
          </a:p>
        </p:txBody>
      </p:sp>
      <p:sp>
        <p:nvSpPr>
          <p:cNvPr id="23" name="Text 21"/>
          <p:cNvSpPr/>
          <p:nvPr/>
        </p:nvSpPr>
        <p:spPr>
          <a:xfrm>
            <a:off x="7104888" y="4636008"/>
            <a:ext cx="3977640" cy="914400"/>
          </a:xfrm>
          <a:prstGeom prst="rect">
            <a:avLst/>
          </a:prstGeom>
          <a:noFill/>
          <a:ln/>
        </p:spPr>
        <p:txBody>
          <a:bodyPr wrap="square" lIns="0" tIns="0" rIns="0" bIns="0" rtlCol="0" anchor="ctr"/>
          <a:lstStyle/>
          <a:p>
            <a:pPr indent="0" marL="0">
              <a:lnSpc>
                <a:spcPts val="1800"/>
              </a:lnSpc>
              <a:buNone/>
            </a:pPr>
            <a:r>
              <a:rPr lang="en-US" sz="1200" dirty="0">
                <a:solidFill>
                  <a:srgbClr val="1C1E1B"/>
                </a:solidFill>
                <a:latin typeface="Calibri" pitchFamily="34" charset="0"/>
                <a:ea typeface="Calibri" pitchFamily="34" charset="-122"/>
                <a:cs typeface="Calibri" pitchFamily="34" charset="-120"/>
              </a:rPr>
              <a:t>Geotagged, photographed, timestamped completion on an open dashboard any Nigerian, any journalist and any legislator can inspect.</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4D33"/>
        </a:solidFill>
      </p:bgPr>
    </p:bg>
    <p:spTree>
      <p:nvGrpSpPr>
        <p:cNvPr id="1" name=""/>
        <p:cNvGrpSpPr/>
        <p:nvPr/>
      </p:nvGrpSpPr>
      <p:grpSpPr>
        <a:xfrm>
          <a:off x="0" y="0"/>
          <a:ext cx="0" cy="0"/>
          <a:chOff x="0" y="0"/>
          <a:chExt cx="0" cy="0"/>
        </a:xfrm>
      </p:grpSpPr>
      <p:sp>
        <p:nvSpPr>
          <p:cNvPr id="2" name="Text 0"/>
          <p:cNvSpPr/>
          <p:nvPr/>
        </p:nvSpPr>
        <p:spPr>
          <a:xfrm>
            <a:off x="1097280" y="1965960"/>
            <a:ext cx="10058400" cy="868680"/>
          </a:xfrm>
          <a:prstGeom prst="rect">
            <a:avLst/>
          </a:prstGeom>
          <a:noFill/>
          <a:ln/>
        </p:spPr>
        <p:txBody>
          <a:bodyPr wrap="square" lIns="0" tIns="0" rIns="0" bIns="0" rtlCol="0" anchor="ctr"/>
          <a:lstStyle/>
          <a:p>
            <a:pPr algn="ctr" indent="0" marL="0">
              <a:buNone/>
            </a:pPr>
            <a:r>
              <a:rPr lang="en-US" sz="4600" dirty="0">
                <a:solidFill>
                  <a:srgbClr val="9FBDAD"/>
                </a:solidFill>
                <a:latin typeface="Cambria" pitchFamily="34" charset="0"/>
                <a:ea typeface="Cambria" pitchFamily="34" charset="-122"/>
                <a:cs typeface="Cambria" pitchFamily="34" charset="-120"/>
              </a:rPr>
              <a:t>Nigeria does not end</a:t>
            </a:r>
            <a:endParaRPr lang="en-US" sz="4600" dirty="0"/>
          </a:p>
        </p:txBody>
      </p:sp>
      <p:sp>
        <p:nvSpPr>
          <p:cNvPr id="3" name="Text 1"/>
          <p:cNvSpPr/>
          <p:nvPr/>
        </p:nvSpPr>
        <p:spPr>
          <a:xfrm>
            <a:off x="1097280" y="2743200"/>
            <a:ext cx="10058400" cy="868680"/>
          </a:xfrm>
          <a:prstGeom prst="rect">
            <a:avLst/>
          </a:prstGeom>
          <a:noFill/>
          <a:ln/>
        </p:spPr>
        <p:txBody>
          <a:bodyPr wrap="square" lIns="0" tIns="0" rIns="0" bIns="0" rtlCol="0" anchor="ctr"/>
          <a:lstStyle/>
          <a:p>
            <a:pPr algn="ctr" indent="0" marL="0">
              <a:buNone/>
            </a:pPr>
            <a:r>
              <a:rPr lang="en-US" sz="4600" dirty="0">
                <a:solidFill>
                  <a:srgbClr val="9FBDAD"/>
                </a:solidFill>
                <a:latin typeface="Cambria" pitchFamily="34" charset="0"/>
                <a:ea typeface="Cambria" pitchFamily="34" charset="-122"/>
                <a:cs typeface="Cambria" pitchFamily="34" charset="-120"/>
              </a:rPr>
              <a:t>at her borders.</a:t>
            </a:r>
            <a:endParaRPr lang="en-US" sz="4600" dirty="0"/>
          </a:p>
        </p:txBody>
      </p:sp>
      <p:sp>
        <p:nvSpPr>
          <p:cNvPr id="4" name="Text 2"/>
          <p:cNvSpPr/>
          <p:nvPr/>
        </p:nvSpPr>
        <p:spPr>
          <a:xfrm>
            <a:off x="1097280" y="3657600"/>
            <a:ext cx="10058400" cy="1005840"/>
          </a:xfrm>
          <a:prstGeom prst="rect">
            <a:avLst/>
          </a:prstGeom>
          <a:noFill/>
          <a:ln/>
        </p:spPr>
        <p:txBody>
          <a:bodyPr wrap="square" lIns="0" tIns="0" rIns="0" bIns="0" rtlCol="0" anchor="ctr"/>
          <a:lstStyle/>
          <a:p>
            <a:pPr algn="ctr" indent="0" marL="0">
              <a:buNone/>
            </a:pPr>
            <a:r>
              <a:rPr lang="en-US" sz="5400" b="1" dirty="0">
                <a:solidFill>
                  <a:srgbClr val="FFFFFF"/>
                </a:solidFill>
                <a:latin typeface="Cambria" pitchFamily="34" charset="0"/>
                <a:ea typeface="Cambria" pitchFamily="34" charset="-122"/>
                <a:cs typeface="Cambria" pitchFamily="34" charset="-120"/>
              </a:rPr>
              <a:t>Nigeria begins there.</a:t>
            </a:r>
            <a:endParaRPr lang="en-US" sz="5400" dirty="0"/>
          </a:p>
        </p:txBody>
      </p:sp>
      <p:sp>
        <p:nvSpPr>
          <p:cNvPr id="5" name="Shape 3"/>
          <p:cNvSpPr/>
          <p:nvPr/>
        </p:nvSpPr>
        <p:spPr>
          <a:xfrm>
            <a:off x="5870448" y="5074920"/>
            <a:ext cx="457200" cy="457200"/>
          </a:xfrm>
          <a:prstGeom prst="ellipse">
            <a:avLst/>
          </a:prstGeom>
          <a:solidFill>
            <a:srgbClr val="D9952A"/>
          </a:solidFill>
          <a:ln w="12700">
            <a:solidFill>
              <a:srgbClr val="D9952A"/>
            </a:solidFill>
            <a:prstDash val="solid"/>
          </a:ln>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THE INSTRUMENT</a:t>
            </a:r>
            <a:endParaRPr lang="en-US" sz="1150" dirty="0"/>
          </a:p>
        </p:txBody>
      </p:sp>
      <p:sp>
        <p:nvSpPr>
          <p:cNvPr id="3" name="Text 1"/>
          <p:cNvSpPr/>
          <p:nvPr/>
        </p:nvSpPr>
        <p:spPr>
          <a:xfrm>
            <a:off x="685800" y="457200"/>
            <a:ext cx="10789920" cy="822960"/>
          </a:xfrm>
          <a:prstGeom prst="rect">
            <a:avLst/>
          </a:prstGeom>
          <a:noFill/>
          <a:ln/>
        </p:spPr>
        <p:txBody>
          <a:bodyPr wrap="square" lIns="0" tIns="0" rIns="0" bIns="0" rtlCol="0" anchor="ctr"/>
          <a:lstStyle/>
          <a:p>
            <a:pPr algn="l" indent="0" marL="0">
              <a:buNone/>
            </a:pPr>
            <a:r>
              <a:rPr lang="en-US" sz="3400" b="1" dirty="0">
                <a:solidFill>
                  <a:srgbClr val="0B4D33"/>
                </a:solidFill>
                <a:latin typeface="Cambria" pitchFamily="34" charset="0"/>
                <a:ea typeface="Cambria" pitchFamily="34" charset="-122"/>
                <a:cs typeface="Cambria" pitchFamily="34" charset="-120"/>
              </a:rPr>
              <a:t>The Frontier Vulnerability Index</a:t>
            </a:r>
            <a:endParaRPr lang="en-US" sz="3400" dirty="0"/>
          </a:p>
        </p:txBody>
      </p:sp>
      <p:sp>
        <p:nvSpPr>
          <p:cNvPr id="4" name="Text 2"/>
          <p:cNvSpPr/>
          <p:nvPr/>
        </p:nvSpPr>
        <p:spPr>
          <a:xfrm>
            <a:off x="685800" y="1298448"/>
            <a:ext cx="10607040" cy="502920"/>
          </a:xfrm>
          <a:prstGeom prst="rect">
            <a:avLst/>
          </a:prstGeom>
          <a:noFill/>
          <a:ln/>
        </p:spPr>
        <p:txBody>
          <a:bodyPr wrap="square" lIns="0" tIns="0" rIns="0" bIns="0" rtlCol="0" anchor="ctr"/>
          <a:lstStyle/>
          <a:p>
            <a:pPr indent="0" marL="0">
              <a:buNone/>
            </a:pPr>
            <a:r>
              <a:rPr lang="en-US" sz="1400" dirty="0">
                <a:solidFill>
                  <a:srgbClr val="6E6B63"/>
                </a:solidFill>
                <a:latin typeface="Calibri" pitchFamily="34" charset="0"/>
                <a:ea typeface="Calibri" pitchFamily="34" charset="-122"/>
                <a:cs typeface="Calibri" pitchFamily="34" charset="-120"/>
              </a:rPr>
              <a:t>Nigeria cannot fix what Nigeria has never measured. Eight weighted domains. One score, 0–100, for every border community — attached to a verified coordinate.</a:t>
            </a:r>
            <a:endParaRPr lang="en-US" sz="1400" dirty="0"/>
          </a:p>
        </p:txBody>
      </p:sp>
      <p:sp>
        <p:nvSpPr>
          <p:cNvPr id="5" name="Shape 3"/>
          <p:cNvSpPr/>
          <p:nvPr/>
        </p:nvSpPr>
        <p:spPr>
          <a:xfrm>
            <a:off x="685800" y="1965960"/>
            <a:ext cx="2395728" cy="1051560"/>
          </a:xfrm>
          <a:prstGeom prst="roundRect">
            <a:avLst>
              <a:gd name="adj" fmla="val 7826"/>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6" name="Text 4"/>
          <p:cNvSpPr/>
          <p:nvPr/>
        </p:nvSpPr>
        <p:spPr>
          <a:xfrm>
            <a:off x="914400" y="2112264"/>
            <a:ext cx="1920240" cy="411480"/>
          </a:xfrm>
          <a:prstGeom prst="rect">
            <a:avLst/>
          </a:prstGeom>
          <a:noFill/>
          <a:ln/>
        </p:spPr>
        <p:txBody>
          <a:bodyPr wrap="square" lIns="0" tIns="0" rIns="0" bIns="0" rtlCol="0" anchor="ctr"/>
          <a:lstStyle/>
          <a:p>
            <a:pPr indent="0" marL="0">
              <a:buNone/>
            </a:pPr>
            <a:r>
              <a:rPr lang="en-US" sz="2000" b="1" dirty="0">
                <a:solidFill>
                  <a:srgbClr val="D9952A"/>
                </a:solidFill>
                <a:latin typeface="Cambria" pitchFamily="34" charset="0"/>
                <a:ea typeface="Cambria" pitchFamily="34" charset="-122"/>
                <a:cs typeface="Cambria" pitchFamily="34" charset="-120"/>
              </a:rPr>
              <a:t>18%</a:t>
            </a:r>
            <a:endParaRPr lang="en-US" sz="2000" dirty="0"/>
          </a:p>
        </p:txBody>
      </p:sp>
      <p:sp>
        <p:nvSpPr>
          <p:cNvPr id="7" name="Text 5"/>
          <p:cNvSpPr/>
          <p:nvPr/>
        </p:nvSpPr>
        <p:spPr>
          <a:xfrm>
            <a:off x="914400" y="2514600"/>
            <a:ext cx="1965960" cy="411480"/>
          </a:xfrm>
          <a:prstGeom prst="rect">
            <a:avLst/>
          </a:prstGeom>
          <a:noFill/>
          <a:ln/>
        </p:spPr>
        <p:txBody>
          <a:bodyPr wrap="square" lIns="0" tIns="0" rIns="0" bIns="0" rtlCol="0" anchor="ctr"/>
          <a:lstStyle/>
          <a:p>
            <a:pPr indent="0" marL="0">
              <a:lnSpc>
                <a:spcPts val="1400"/>
              </a:lnSpc>
              <a:buNone/>
            </a:pPr>
            <a:r>
              <a:rPr lang="en-US" sz="1150" b="1" dirty="0">
                <a:solidFill>
                  <a:srgbClr val="0B4D33"/>
                </a:solidFill>
                <a:latin typeface="Calibri" pitchFamily="34" charset="0"/>
                <a:ea typeface="Calibri" pitchFamily="34" charset="-122"/>
                <a:cs typeface="Calibri" pitchFamily="34" charset="-120"/>
              </a:rPr>
              <a:t>Health Access</a:t>
            </a:r>
            <a:endParaRPr lang="en-US" sz="1150" dirty="0"/>
          </a:p>
        </p:txBody>
      </p:sp>
      <p:sp>
        <p:nvSpPr>
          <p:cNvPr id="8" name="Shape 6"/>
          <p:cNvSpPr/>
          <p:nvPr/>
        </p:nvSpPr>
        <p:spPr>
          <a:xfrm>
            <a:off x="3383280" y="1965960"/>
            <a:ext cx="2395728" cy="1051560"/>
          </a:xfrm>
          <a:prstGeom prst="roundRect">
            <a:avLst>
              <a:gd name="adj" fmla="val 7826"/>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9" name="Text 7"/>
          <p:cNvSpPr/>
          <p:nvPr/>
        </p:nvSpPr>
        <p:spPr>
          <a:xfrm>
            <a:off x="3611880" y="2112264"/>
            <a:ext cx="1920240" cy="411480"/>
          </a:xfrm>
          <a:prstGeom prst="rect">
            <a:avLst/>
          </a:prstGeom>
          <a:noFill/>
          <a:ln/>
        </p:spPr>
        <p:txBody>
          <a:bodyPr wrap="square" lIns="0" tIns="0" rIns="0" bIns="0" rtlCol="0" anchor="ctr"/>
          <a:lstStyle/>
          <a:p>
            <a:pPr indent="0" marL="0">
              <a:buNone/>
            </a:pPr>
            <a:r>
              <a:rPr lang="en-US" sz="2000" b="1" dirty="0">
                <a:solidFill>
                  <a:srgbClr val="D9952A"/>
                </a:solidFill>
                <a:latin typeface="Cambria" pitchFamily="34" charset="0"/>
                <a:ea typeface="Cambria" pitchFamily="34" charset="-122"/>
                <a:cs typeface="Cambria" pitchFamily="34" charset="-120"/>
              </a:rPr>
              <a:t>15%</a:t>
            </a:r>
            <a:endParaRPr lang="en-US" sz="2000" dirty="0"/>
          </a:p>
        </p:txBody>
      </p:sp>
      <p:sp>
        <p:nvSpPr>
          <p:cNvPr id="10" name="Text 8"/>
          <p:cNvSpPr/>
          <p:nvPr/>
        </p:nvSpPr>
        <p:spPr>
          <a:xfrm>
            <a:off x="3611880" y="2514600"/>
            <a:ext cx="1965960" cy="411480"/>
          </a:xfrm>
          <a:prstGeom prst="rect">
            <a:avLst/>
          </a:prstGeom>
          <a:noFill/>
          <a:ln/>
        </p:spPr>
        <p:txBody>
          <a:bodyPr wrap="square" lIns="0" tIns="0" rIns="0" bIns="0" rtlCol="0" anchor="ctr"/>
          <a:lstStyle/>
          <a:p>
            <a:pPr indent="0" marL="0">
              <a:lnSpc>
                <a:spcPts val="1400"/>
              </a:lnSpc>
              <a:buNone/>
            </a:pPr>
            <a:r>
              <a:rPr lang="en-US" sz="1150" b="1" dirty="0">
                <a:solidFill>
                  <a:srgbClr val="0B4D33"/>
                </a:solidFill>
                <a:latin typeface="Calibri" pitchFamily="34" charset="0"/>
                <a:ea typeface="Calibri" pitchFamily="34" charset="-122"/>
                <a:cs typeface="Calibri" pitchFamily="34" charset="-120"/>
              </a:rPr>
              <a:t>Water &amp; Sanitation</a:t>
            </a:r>
            <a:endParaRPr lang="en-US" sz="1150" dirty="0"/>
          </a:p>
        </p:txBody>
      </p:sp>
      <p:sp>
        <p:nvSpPr>
          <p:cNvPr id="11" name="Shape 9"/>
          <p:cNvSpPr/>
          <p:nvPr/>
        </p:nvSpPr>
        <p:spPr>
          <a:xfrm>
            <a:off x="6080760" y="1965960"/>
            <a:ext cx="2395728" cy="1051560"/>
          </a:xfrm>
          <a:prstGeom prst="roundRect">
            <a:avLst>
              <a:gd name="adj" fmla="val 7826"/>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12" name="Text 10"/>
          <p:cNvSpPr/>
          <p:nvPr/>
        </p:nvSpPr>
        <p:spPr>
          <a:xfrm>
            <a:off x="6309360" y="2112264"/>
            <a:ext cx="1920240" cy="411480"/>
          </a:xfrm>
          <a:prstGeom prst="rect">
            <a:avLst/>
          </a:prstGeom>
          <a:noFill/>
          <a:ln/>
        </p:spPr>
        <p:txBody>
          <a:bodyPr wrap="square" lIns="0" tIns="0" rIns="0" bIns="0" rtlCol="0" anchor="ctr"/>
          <a:lstStyle/>
          <a:p>
            <a:pPr indent="0" marL="0">
              <a:buNone/>
            </a:pPr>
            <a:r>
              <a:rPr lang="en-US" sz="2000" b="1" dirty="0">
                <a:solidFill>
                  <a:srgbClr val="D9952A"/>
                </a:solidFill>
                <a:latin typeface="Cambria" pitchFamily="34" charset="0"/>
                <a:ea typeface="Cambria" pitchFamily="34" charset="-122"/>
                <a:cs typeface="Cambria" pitchFamily="34" charset="-120"/>
              </a:rPr>
              <a:t>15%</a:t>
            </a:r>
            <a:endParaRPr lang="en-US" sz="2000" dirty="0"/>
          </a:p>
        </p:txBody>
      </p:sp>
      <p:sp>
        <p:nvSpPr>
          <p:cNvPr id="13" name="Text 11"/>
          <p:cNvSpPr/>
          <p:nvPr/>
        </p:nvSpPr>
        <p:spPr>
          <a:xfrm>
            <a:off x="6309360" y="2514600"/>
            <a:ext cx="1965960" cy="411480"/>
          </a:xfrm>
          <a:prstGeom prst="rect">
            <a:avLst/>
          </a:prstGeom>
          <a:noFill/>
          <a:ln/>
        </p:spPr>
        <p:txBody>
          <a:bodyPr wrap="square" lIns="0" tIns="0" rIns="0" bIns="0" rtlCol="0" anchor="ctr"/>
          <a:lstStyle/>
          <a:p>
            <a:pPr indent="0" marL="0">
              <a:lnSpc>
                <a:spcPts val="1400"/>
              </a:lnSpc>
              <a:buNone/>
            </a:pPr>
            <a:r>
              <a:rPr lang="en-US" sz="1150" b="1" dirty="0">
                <a:solidFill>
                  <a:srgbClr val="0B4D33"/>
                </a:solidFill>
                <a:latin typeface="Calibri" pitchFamily="34" charset="0"/>
                <a:ea typeface="Calibri" pitchFamily="34" charset="-122"/>
                <a:cs typeface="Calibri" pitchFamily="34" charset="-120"/>
              </a:rPr>
              <a:t>Education</a:t>
            </a:r>
            <a:endParaRPr lang="en-US" sz="1150" dirty="0"/>
          </a:p>
        </p:txBody>
      </p:sp>
      <p:sp>
        <p:nvSpPr>
          <p:cNvPr id="14" name="Shape 12"/>
          <p:cNvSpPr/>
          <p:nvPr/>
        </p:nvSpPr>
        <p:spPr>
          <a:xfrm>
            <a:off x="8778240" y="1965960"/>
            <a:ext cx="2395728" cy="1051560"/>
          </a:xfrm>
          <a:prstGeom prst="roundRect">
            <a:avLst>
              <a:gd name="adj" fmla="val 7826"/>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15" name="Text 13"/>
          <p:cNvSpPr/>
          <p:nvPr/>
        </p:nvSpPr>
        <p:spPr>
          <a:xfrm>
            <a:off x="9006840" y="2112264"/>
            <a:ext cx="1920240" cy="411480"/>
          </a:xfrm>
          <a:prstGeom prst="rect">
            <a:avLst/>
          </a:prstGeom>
          <a:noFill/>
          <a:ln/>
        </p:spPr>
        <p:txBody>
          <a:bodyPr wrap="square" lIns="0" tIns="0" rIns="0" bIns="0" rtlCol="0" anchor="ctr"/>
          <a:lstStyle/>
          <a:p>
            <a:pPr indent="0" marL="0">
              <a:buNone/>
            </a:pPr>
            <a:r>
              <a:rPr lang="en-US" sz="2000" b="1" dirty="0">
                <a:solidFill>
                  <a:srgbClr val="D9952A"/>
                </a:solidFill>
                <a:latin typeface="Cambria" pitchFamily="34" charset="0"/>
                <a:ea typeface="Cambria" pitchFamily="34" charset="-122"/>
                <a:cs typeface="Cambria" pitchFamily="34" charset="-120"/>
              </a:rPr>
              <a:t>12%</a:t>
            </a:r>
            <a:endParaRPr lang="en-US" sz="2000" dirty="0"/>
          </a:p>
        </p:txBody>
      </p:sp>
      <p:sp>
        <p:nvSpPr>
          <p:cNvPr id="16" name="Text 14"/>
          <p:cNvSpPr/>
          <p:nvPr/>
        </p:nvSpPr>
        <p:spPr>
          <a:xfrm>
            <a:off x="9006840" y="2514600"/>
            <a:ext cx="1965960" cy="411480"/>
          </a:xfrm>
          <a:prstGeom prst="rect">
            <a:avLst/>
          </a:prstGeom>
          <a:noFill/>
          <a:ln/>
        </p:spPr>
        <p:txBody>
          <a:bodyPr wrap="square" lIns="0" tIns="0" rIns="0" bIns="0" rtlCol="0" anchor="ctr"/>
          <a:lstStyle/>
          <a:p>
            <a:pPr indent="0" marL="0">
              <a:lnSpc>
                <a:spcPts val="1400"/>
              </a:lnSpc>
              <a:buNone/>
            </a:pPr>
            <a:r>
              <a:rPr lang="en-US" sz="1150" b="1" dirty="0">
                <a:solidFill>
                  <a:srgbClr val="0B4D33"/>
                </a:solidFill>
                <a:latin typeface="Calibri" pitchFamily="34" charset="0"/>
                <a:ea typeface="Calibri" pitchFamily="34" charset="-122"/>
                <a:cs typeface="Calibri" pitchFamily="34" charset="-120"/>
              </a:rPr>
              <a:t>Infrastructure &amp; Energy</a:t>
            </a:r>
            <a:endParaRPr lang="en-US" sz="1150" dirty="0"/>
          </a:p>
        </p:txBody>
      </p:sp>
      <p:sp>
        <p:nvSpPr>
          <p:cNvPr id="17" name="Shape 15"/>
          <p:cNvSpPr/>
          <p:nvPr/>
        </p:nvSpPr>
        <p:spPr>
          <a:xfrm>
            <a:off x="685800" y="3246120"/>
            <a:ext cx="2395728" cy="1051560"/>
          </a:xfrm>
          <a:prstGeom prst="roundRect">
            <a:avLst>
              <a:gd name="adj" fmla="val 7826"/>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18" name="Text 16"/>
          <p:cNvSpPr/>
          <p:nvPr/>
        </p:nvSpPr>
        <p:spPr>
          <a:xfrm>
            <a:off x="914400" y="3392424"/>
            <a:ext cx="1920240" cy="411480"/>
          </a:xfrm>
          <a:prstGeom prst="rect">
            <a:avLst/>
          </a:prstGeom>
          <a:noFill/>
          <a:ln/>
        </p:spPr>
        <p:txBody>
          <a:bodyPr wrap="square" lIns="0" tIns="0" rIns="0" bIns="0" rtlCol="0" anchor="ctr"/>
          <a:lstStyle/>
          <a:p>
            <a:pPr indent="0" marL="0">
              <a:buNone/>
            </a:pPr>
            <a:r>
              <a:rPr lang="en-US" sz="2000" b="1" dirty="0">
                <a:solidFill>
                  <a:srgbClr val="D9952A"/>
                </a:solidFill>
                <a:latin typeface="Cambria" pitchFamily="34" charset="0"/>
                <a:ea typeface="Cambria" pitchFamily="34" charset="-122"/>
                <a:cs typeface="Cambria" pitchFamily="34" charset="-120"/>
              </a:rPr>
              <a:t>12%</a:t>
            </a:r>
            <a:endParaRPr lang="en-US" sz="2000" dirty="0"/>
          </a:p>
        </p:txBody>
      </p:sp>
      <p:sp>
        <p:nvSpPr>
          <p:cNvPr id="19" name="Text 17"/>
          <p:cNvSpPr/>
          <p:nvPr/>
        </p:nvSpPr>
        <p:spPr>
          <a:xfrm>
            <a:off x="914400" y="3794760"/>
            <a:ext cx="1965960" cy="411480"/>
          </a:xfrm>
          <a:prstGeom prst="rect">
            <a:avLst/>
          </a:prstGeom>
          <a:noFill/>
          <a:ln/>
        </p:spPr>
        <p:txBody>
          <a:bodyPr wrap="square" lIns="0" tIns="0" rIns="0" bIns="0" rtlCol="0" anchor="ctr"/>
          <a:lstStyle/>
          <a:p>
            <a:pPr indent="0" marL="0">
              <a:lnSpc>
                <a:spcPts val="1400"/>
              </a:lnSpc>
              <a:buNone/>
            </a:pPr>
            <a:r>
              <a:rPr lang="en-US" sz="1150" b="1" dirty="0">
                <a:solidFill>
                  <a:srgbClr val="0B4D33"/>
                </a:solidFill>
                <a:latin typeface="Calibri" pitchFamily="34" charset="0"/>
                <a:ea typeface="Calibri" pitchFamily="34" charset="-122"/>
                <a:cs typeface="Calibri" pitchFamily="34" charset="-120"/>
              </a:rPr>
              <a:t>Livelihoods</a:t>
            </a:r>
            <a:endParaRPr lang="en-US" sz="1150" dirty="0"/>
          </a:p>
        </p:txBody>
      </p:sp>
      <p:sp>
        <p:nvSpPr>
          <p:cNvPr id="20" name="Shape 18"/>
          <p:cNvSpPr/>
          <p:nvPr/>
        </p:nvSpPr>
        <p:spPr>
          <a:xfrm>
            <a:off x="3383280" y="3246120"/>
            <a:ext cx="2395728" cy="1051560"/>
          </a:xfrm>
          <a:prstGeom prst="roundRect">
            <a:avLst>
              <a:gd name="adj" fmla="val 7826"/>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21" name="Text 19"/>
          <p:cNvSpPr/>
          <p:nvPr/>
        </p:nvSpPr>
        <p:spPr>
          <a:xfrm>
            <a:off x="3611880" y="3392424"/>
            <a:ext cx="1920240" cy="411480"/>
          </a:xfrm>
          <a:prstGeom prst="rect">
            <a:avLst/>
          </a:prstGeom>
          <a:noFill/>
          <a:ln/>
        </p:spPr>
        <p:txBody>
          <a:bodyPr wrap="square" lIns="0" tIns="0" rIns="0" bIns="0" rtlCol="0" anchor="ctr"/>
          <a:lstStyle/>
          <a:p>
            <a:pPr indent="0" marL="0">
              <a:buNone/>
            </a:pPr>
            <a:r>
              <a:rPr lang="en-US" sz="2000" b="1" dirty="0">
                <a:solidFill>
                  <a:srgbClr val="D9952A"/>
                </a:solidFill>
                <a:latin typeface="Cambria" pitchFamily="34" charset="0"/>
                <a:ea typeface="Cambria" pitchFamily="34" charset="-122"/>
                <a:cs typeface="Cambria" pitchFamily="34" charset="-120"/>
              </a:rPr>
              <a:t>12%</a:t>
            </a:r>
            <a:endParaRPr lang="en-US" sz="2000" dirty="0"/>
          </a:p>
        </p:txBody>
      </p:sp>
      <p:sp>
        <p:nvSpPr>
          <p:cNvPr id="22" name="Text 20"/>
          <p:cNvSpPr/>
          <p:nvPr/>
        </p:nvSpPr>
        <p:spPr>
          <a:xfrm>
            <a:off x="3611880" y="3794760"/>
            <a:ext cx="1965960" cy="411480"/>
          </a:xfrm>
          <a:prstGeom prst="rect">
            <a:avLst/>
          </a:prstGeom>
          <a:noFill/>
          <a:ln/>
        </p:spPr>
        <p:txBody>
          <a:bodyPr wrap="square" lIns="0" tIns="0" rIns="0" bIns="0" rtlCol="0" anchor="ctr"/>
          <a:lstStyle/>
          <a:p>
            <a:pPr indent="0" marL="0">
              <a:lnSpc>
                <a:spcPts val="1400"/>
              </a:lnSpc>
              <a:buNone/>
            </a:pPr>
            <a:r>
              <a:rPr lang="en-US" sz="1150" b="1" dirty="0">
                <a:solidFill>
                  <a:srgbClr val="0B4D33"/>
                </a:solidFill>
                <a:latin typeface="Calibri" pitchFamily="34" charset="0"/>
                <a:ea typeface="Calibri" pitchFamily="34" charset="-122"/>
                <a:cs typeface="Calibri" pitchFamily="34" charset="-120"/>
              </a:rPr>
              <a:t>Security &amp; Governance</a:t>
            </a:r>
            <a:endParaRPr lang="en-US" sz="1150" dirty="0"/>
          </a:p>
        </p:txBody>
      </p:sp>
      <p:sp>
        <p:nvSpPr>
          <p:cNvPr id="23" name="Shape 21"/>
          <p:cNvSpPr/>
          <p:nvPr/>
        </p:nvSpPr>
        <p:spPr>
          <a:xfrm>
            <a:off x="6080760" y="3246120"/>
            <a:ext cx="2395728" cy="1051560"/>
          </a:xfrm>
          <a:prstGeom prst="roundRect">
            <a:avLst>
              <a:gd name="adj" fmla="val 7826"/>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24" name="Text 22"/>
          <p:cNvSpPr/>
          <p:nvPr/>
        </p:nvSpPr>
        <p:spPr>
          <a:xfrm>
            <a:off x="6309360" y="3392424"/>
            <a:ext cx="1920240" cy="411480"/>
          </a:xfrm>
          <a:prstGeom prst="rect">
            <a:avLst/>
          </a:prstGeom>
          <a:noFill/>
          <a:ln/>
        </p:spPr>
        <p:txBody>
          <a:bodyPr wrap="square" lIns="0" tIns="0" rIns="0" bIns="0" rtlCol="0" anchor="ctr"/>
          <a:lstStyle/>
          <a:p>
            <a:pPr indent="0" marL="0">
              <a:buNone/>
            </a:pPr>
            <a:r>
              <a:rPr lang="en-US" sz="2000" b="1" dirty="0">
                <a:solidFill>
                  <a:srgbClr val="D9952A"/>
                </a:solidFill>
                <a:latin typeface="Cambria" pitchFamily="34" charset="0"/>
                <a:ea typeface="Cambria" pitchFamily="34" charset="-122"/>
                <a:cs typeface="Cambria" pitchFamily="34" charset="-120"/>
              </a:rPr>
              <a:t>10%</a:t>
            </a:r>
            <a:endParaRPr lang="en-US" sz="2000" dirty="0"/>
          </a:p>
        </p:txBody>
      </p:sp>
      <p:sp>
        <p:nvSpPr>
          <p:cNvPr id="25" name="Text 23"/>
          <p:cNvSpPr/>
          <p:nvPr/>
        </p:nvSpPr>
        <p:spPr>
          <a:xfrm>
            <a:off x="6309360" y="3794760"/>
            <a:ext cx="1965960" cy="411480"/>
          </a:xfrm>
          <a:prstGeom prst="rect">
            <a:avLst/>
          </a:prstGeom>
          <a:noFill/>
          <a:ln/>
        </p:spPr>
        <p:txBody>
          <a:bodyPr wrap="square" lIns="0" tIns="0" rIns="0" bIns="0" rtlCol="0" anchor="ctr"/>
          <a:lstStyle/>
          <a:p>
            <a:pPr indent="0" marL="0">
              <a:lnSpc>
                <a:spcPts val="1400"/>
              </a:lnSpc>
              <a:buNone/>
            </a:pPr>
            <a:r>
              <a:rPr lang="en-US" sz="1150" b="1" dirty="0">
                <a:solidFill>
                  <a:srgbClr val="0B4D33"/>
                </a:solidFill>
                <a:latin typeface="Calibri" pitchFamily="34" charset="0"/>
                <a:ea typeface="Calibri" pitchFamily="34" charset="-122"/>
                <a:cs typeface="Calibri" pitchFamily="34" charset="-120"/>
              </a:rPr>
              <a:t>Civic Identity</a:t>
            </a:r>
            <a:endParaRPr lang="en-US" sz="1150" dirty="0"/>
          </a:p>
        </p:txBody>
      </p:sp>
      <p:sp>
        <p:nvSpPr>
          <p:cNvPr id="26" name="Shape 24"/>
          <p:cNvSpPr/>
          <p:nvPr/>
        </p:nvSpPr>
        <p:spPr>
          <a:xfrm>
            <a:off x="8778240" y="3246120"/>
            <a:ext cx="2395728" cy="1051560"/>
          </a:xfrm>
          <a:prstGeom prst="roundRect">
            <a:avLst>
              <a:gd name="adj" fmla="val 7826"/>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27" name="Text 25"/>
          <p:cNvSpPr/>
          <p:nvPr/>
        </p:nvSpPr>
        <p:spPr>
          <a:xfrm>
            <a:off x="9006840" y="3392424"/>
            <a:ext cx="1920240" cy="411480"/>
          </a:xfrm>
          <a:prstGeom prst="rect">
            <a:avLst/>
          </a:prstGeom>
          <a:noFill/>
          <a:ln/>
        </p:spPr>
        <p:txBody>
          <a:bodyPr wrap="square" lIns="0" tIns="0" rIns="0" bIns="0" rtlCol="0" anchor="ctr"/>
          <a:lstStyle/>
          <a:p>
            <a:pPr indent="0" marL="0">
              <a:buNone/>
            </a:pPr>
            <a:r>
              <a:rPr lang="en-US" sz="2000" b="1" dirty="0">
                <a:solidFill>
                  <a:srgbClr val="D9952A"/>
                </a:solidFill>
                <a:latin typeface="Cambria" pitchFamily="34" charset="0"/>
                <a:ea typeface="Cambria" pitchFamily="34" charset="-122"/>
                <a:cs typeface="Cambria" pitchFamily="34" charset="-120"/>
              </a:rPr>
              <a:t>6%</a:t>
            </a:r>
            <a:endParaRPr lang="en-US" sz="2000" dirty="0"/>
          </a:p>
        </p:txBody>
      </p:sp>
      <p:sp>
        <p:nvSpPr>
          <p:cNvPr id="28" name="Text 26"/>
          <p:cNvSpPr/>
          <p:nvPr/>
        </p:nvSpPr>
        <p:spPr>
          <a:xfrm>
            <a:off x="9006840" y="3794760"/>
            <a:ext cx="1965960" cy="411480"/>
          </a:xfrm>
          <a:prstGeom prst="rect">
            <a:avLst/>
          </a:prstGeom>
          <a:noFill/>
          <a:ln/>
        </p:spPr>
        <p:txBody>
          <a:bodyPr wrap="square" lIns="0" tIns="0" rIns="0" bIns="0" rtlCol="0" anchor="ctr"/>
          <a:lstStyle/>
          <a:p>
            <a:pPr indent="0" marL="0">
              <a:lnSpc>
                <a:spcPts val="1400"/>
              </a:lnSpc>
              <a:buNone/>
            </a:pPr>
            <a:r>
              <a:rPr lang="en-US" sz="1150" b="1" dirty="0">
                <a:solidFill>
                  <a:srgbClr val="0B4D33"/>
                </a:solidFill>
                <a:latin typeface="Calibri" pitchFamily="34" charset="0"/>
                <a:ea typeface="Calibri" pitchFamily="34" charset="-122"/>
                <a:cs typeface="Calibri" pitchFamily="34" charset="-120"/>
              </a:rPr>
              <a:t>Cross-Border Dependency</a:t>
            </a:r>
            <a:endParaRPr lang="en-US" sz="1150" dirty="0"/>
          </a:p>
        </p:txBody>
      </p:sp>
      <p:sp>
        <p:nvSpPr>
          <p:cNvPr id="29" name="Shape 27"/>
          <p:cNvSpPr/>
          <p:nvPr/>
        </p:nvSpPr>
        <p:spPr>
          <a:xfrm>
            <a:off x="685800" y="4709160"/>
            <a:ext cx="10789920" cy="1143000"/>
          </a:xfrm>
          <a:prstGeom prst="roundRect">
            <a:avLst>
              <a:gd name="adj" fmla="val 7200"/>
            </a:avLst>
          </a:prstGeom>
          <a:solidFill>
            <a:srgbClr val="0B4D33"/>
          </a:solidFill>
          <a:ln w="12700">
            <a:solidFill>
              <a:srgbClr val="0B4D33"/>
            </a:solidFill>
            <a:prstDash val="solid"/>
          </a:ln>
          <a:effectLst>
            <a:outerShdw sx="100000" sy="100000" kx="0" ky="0" algn="bl" rotWithShape="0" blurRad="101600" dist="19050" dir="5400000">
              <a:srgbClr val="000000">
                <a:alpha val="7000"/>
              </a:srgbClr>
            </a:outerShdw>
          </a:effectLst>
        </p:spPr>
      </p:sp>
      <p:sp>
        <p:nvSpPr>
          <p:cNvPr id="30" name="Text 28"/>
          <p:cNvSpPr/>
          <p:nvPr/>
        </p:nvSpPr>
        <p:spPr>
          <a:xfrm>
            <a:off x="1005840" y="4709160"/>
            <a:ext cx="10149840" cy="1143000"/>
          </a:xfrm>
          <a:prstGeom prst="rect">
            <a:avLst/>
          </a:prstGeom>
          <a:noFill/>
          <a:ln/>
        </p:spPr>
        <p:txBody>
          <a:bodyPr wrap="square" lIns="0" tIns="0" rIns="0" bIns="0" rtlCol="0" anchor="ctr"/>
          <a:lstStyle/>
          <a:p>
            <a:pPr indent="0" marL="0">
              <a:buNone/>
            </a:pPr>
            <a:r>
              <a:rPr lang="en-US" sz="1450" b="1" dirty="0">
                <a:solidFill>
                  <a:srgbClr val="FFFFFF"/>
                </a:solidFill>
                <a:latin typeface="Calibri" pitchFamily="34" charset="0"/>
                <a:ea typeface="Calibri" pitchFamily="34" charset="-122"/>
                <a:cs typeface="Calibri" pitchFamily="34" charset="-120"/>
              </a:rPr>
              <a:t>The output is the National Frontier Register — published as a live public dashboard, and transferred into public ownership at no cost to Government.</a:t>
            </a:r>
            <a:endParaRPr lang="en-US" sz="14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7F4EC"/>
        </a:solidFill>
      </p:bgPr>
    </p:bg>
    <p:spTree>
      <p:nvGrpSpPr>
        <p:cNvPr id="1" name=""/>
        <p:cNvGrpSpPr/>
        <p:nvPr/>
      </p:nvGrpSpPr>
      <p:grpSpPr>
        <a:xfrm>
          <a:off x="0" y="0"/>
          <a:ext cx="0" cy="0"/>
          <a:chOff x="0" y="0"/>
          <a:chExt cx="0" cy="0"/>
        </a:xfrm>
      </p:grpSpPr>
      <p:sp>
        <p:nvSpPr>
          <p:cNvPr id="2" name="Text 0"/>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THE ONE NUMBER</a:t>
            </a:r>
            <a:endParaRPr lang="en-US" sz="1150" dirty="0"/>
          </a:p>
        </p:txBody>
      </p:sp>
      <p:sp>
        <p:nvSpPr>
          <p:cNvPr id="3" name="Text 1"/>
          <p:cNvSpPr/>
          <p:nvPr/>
        </p:nvSpPr>
        <p:spPr>
          <a:xfrm>
            <a:off x="685800" y="457200"/>
            <a:ext cx="10789920" cy="822960"/>
          </a:xfrm>
          <a:prstGeom prst="rect">
            <a:avLst/>
          </a:prstGeom>
          <a:noFill/>
          <a:ln/>
        </p:spPr>
        <p:txBody>
          <a:bodyPr wrap="square" lIns="0" tIns="0" rIns="0" bIns="0" rtlCol="0" anchor="ctr"/>
          <a:lstStyle/>
          <a:p>
            <a:pPr algn="l" indent="0" marL="0">
              <a:buNone/>
            </a:pPr>
            <a:r>
              <a:rPr lang="en-US" sz="3400" b="1" dirty="0">
                <a:solidFill>
                  <a:srgbClr val="0B4D33"/>
                </a:solidFill>
                <a:latin typeface="Cambria" pitchFamily="34" charset="0"/>
                <a:ea typeface="Cambria" pitchFamily="34" charset="-122"/>
                <a:cs typeface="Cambria" pitchFamily="34" charset="-120"/>
              </a:rPr>
              <a:t>Cross-Border Dependency Rate</a:t>
            </a:r>
            <a:endParaRPr lang="en-US" sz="3400" dirty="0"/>
          </a:p>
        </p:txBody>
      </p:sp>
      <p:sp>
        <p:nvSpPr>
          <p:cNvPr id="4" name="Text 2"/>
          <p:cNvSpPr/>
          <p:nvPr/>
        </p:nvSpPr>
        <p:spPr>
          <a:xfrm>
            <a:off x="685800" y="1298448"/>
            <a:ext cx="5852160" cy="914400"/>
          </a:xfrm>
          <a:prstGeom prst="rect">
            <a:avLst/>
          </a:prstGeom>
          <a:noFill/>
          <a:ln/>
        </p:spPr>
        <p:txBody>
          <a:bodyPr wrap="square" lIns="0" tIns="0" rIns="0" bIns="0" rtlCol="0" anchor="ctr"/>
          <a:lstStyle/>
          <a:p>
            <a:pPr indent="0" marL="0">
              <a:lnSpc>
                <a:spcPts val="2100"/>
              </a:lnSpc>
              <a:buNone/>
            </a:pPr>
            <a:r>
              <a:rPr lang="en-US" sz="1400" dirty="0">
                <a:solidFill>
                  <a:srgbClr val="6E6B63"/>
                </a:solidFill>
                <a:latin typeface="Calibri" pitchFamily="34" charset="0"/>
                <a:ea typeface="Calibri" pitchFamily="34" charset="-122"/>
                <a:cs typeface="Calibri" pitchFamily="34" charset="-120"/>
              </a:rPr>
              <a:t>The proportion of households that crossed an international border in the last twelve months to obtain water, health care or schooling. No other programme reports it.</a:t>
            </a:r>
            <a:endParaRPr lang="en-US" sz="1400" dirty="0"/>
          </a:p>
        </p:txBody>
      </p:sp>
      <p:sp>
        <p:nvSpPr>
          <p:cNvPr id="5" name="Text 3"/>
          <p:cNvSpPr/>
          <p:nvPr/>
        </p:nvSpPr>
        <p:spPr>
          <a:xfrm>
            <a:off x="685800" y="2331720"/>
            <a:ext cx="2743200" cy="868680"/>
          </a:xfrm>
          <a:prstGeom prst="rect">
            <a:avLst/>
          </a:prstGeom>
          <a:noFill/>
          <a:ln/>
        </p:spPr>
        <p:txBody>
          <a:bodyPr wrap="square" lIns="0" tIns="0" rIns="0" bIns="0" rtlCol="0" anchor="ctr"/>
          <a:lstStyle/>
          <a:p>
            <a:pPr indent="0" marL="0">
              <a:buNone/>
            </a:pPr>
            <a:r>
              <a:rPr lang="en-US" sz="4600" b="1" dirty="0">
                <a:solidFill>
                  <a:srgbClr val="0B4D33"/>
                </a:solidFill>
                <a:latin typeface="Cambria" pitchFamily="34" charset="0"/>
                <a:ea typeface="Cambria" pitchFamily="34" charset="-122"/>
                <a:cs typeface="Cambria" pitchFamily="34" charset="-120"/>
              </a:rPr>
              <a:t>−50%</a:t>
            </a:r>
            <a:endParaRPr lang="en-US" sz="4600" dirty="0"/>
          </a:p>
        </p:txBody>
      </p:sp>
      <p:sp>
        <p:nvSpPr>
          <p:cNvPr id="6" name="Text 4"/>
          <p:cNvSpPr/>
          <p:nvPr/>
        </p:nvSpPr>
        <p:spPr>
          <a:xfrm>
            <a:off x="685800" y="3200400"/>
            <a:ext cx="2743200" cy="640080"/>
          </a:xfrm>
          <a:prstGeom prst="rect">
            <a:avLst/>
          </a:prstGeom>
          <a:noFill/>
          <a:ln/>
        </p:spPr>
        <p:txBody>
          <a:bodyPr wrap="square" lIns="0" tIns="0" rIns="0" bIns="0" rtlCol="0" anchor="ctr"/>
          <a:lstStyle/>
          <a:p>
            <a:pPr indent="0" marL="0">
              <a:lnSpc>
                <a:spcPts val="1700"/>
              </a:lnSpc>
              <a:buNone/>
            </a:pPr>
            <a:r>
              <a:rPr lang="en-US" sz="1200" dirty="0">
                <a:solidFill>
                  <a:srgbClr val="1C1E1B"/>
                </a:solidFill>
                <a:latin typeface="Calibri" pitchFamily="34" charset="0"/>
                <a:ea typeface="Calibri" pitchFamily="34" charset="-122"/>
                <a:cs typeface="Calibri" pitchFamily="34" charset="-120"/>
              </a:rPr>
              <a:t>within 24 months in every intervention community</a:t>
            </a:r>
            <a:endParaRPr lang="en-US" sz="1200" dirty="0"/>
          </a:p>
        </p:txBody>
      </p:sp>
      <p:sp>
        <p:nvSpPr>
          <p:cNvPr id="7" name="Text 5"/>
          <p:cNvSpPr/>
          <p:nvPr/>
        </p:nvSpPr>
        <p:spPr>
          <a:xfrm>
            <a:off x="3657600" y="2331720"/>
            <a:ext cx="2743200" cy="868680"/>
          </a:xfrm>
          <a:prstGeom prst="rect">
            <a:avLst/>
          </a:prstGeom>
          <a:noFill/>
          <a:ln/>
        </p:spPr>
        <p:txBody>
          <a:bodyPr wrap="square" lIns="0" tIns="0" rIns="0" bIns="0" rtlCol="0" anchor="ctr"/>
          <a:lstStyle/>
          <a:p>
            <a:pPr indent="0" marL="0">
              <a:buNone/>
            </a:pPr>
            <a:r>
              <a:rPr lang="en-US" sz="4600" b="1" dirty="0">
                <a:solidFill>
                  <a:srgbClr val="D9952A"/>
                </a:solidFill>
                <a:latin typeface="Cambria" pitchFamily="34" charset="0"/>
                <a:ea typeface="Cambria" pitchFamily="34" charset="-122"/>
                <a:cs typeface="Cambria" pitchFamily="34" charset="-120"/>
              </a:rPr>
              <a:t>−80%</a:t>
            </a:r>
            <a:endParaRPr lang="en-US" sz="4600" dirty="0"/>
          </a:p>
        </p:txBody>
      </p:sp>
      <p:sp>
        <p:nvSpPr>
          <p:cNvPr id="8" name="Text 6"/>
          <p:cNvSpPr/>
          <p:nvPr/>
        </p:nvSpPr>
        <p:spPr>
          <a:xfrm>
            <a:off x="3657600" y="3200400"/>
            <a:ext cx="2743200" cy="640080"/>
          </a:xfrm>
          <a:prstGeom prst="rect">
            <a:avLst/>
          </a:prstGeom>
          <a:noFill/>
          <a:ln/>
        </p:spPr>
        <p:txBody>
          <a:bodyPr wrap="square" lIns="0" tIns="0" rIns="0" bIns="0" rtlCol="0" anchor="ctr"/>
          <a:lstStyle/>
          <a:p>
            <a:pPr indent="0" marL="0">
              <a:lnSpc>
                <a:spcPts val="1700"/>
              </a:lnSpc>
              <a:buNone/>
            </a:pPr>
            <a:r>
              <a:rPr lang="en-US" sz="1200" dirty="0">
                <a:solidFill>
                  <a:srgbClr val="1C1E1B"/>
                </a:solidFill>
                <a:latin typeface="Calibri" pitchFamily="34" charset="0"/>
                <a:ea typeface="Calibri" pitchFamily="34" charset="-122"/>
                <a:cs typeface="Calibri" pitchFamily="34" charset="-120"/>
              </a:rPr>
              <a:t>within 60 months</a:t>
            </a:r>
            <a:endParaRPr lang="en-US" sz="1200" dirty="0"/>
          </a:p>
        </p:txBody>
      </p:sp>
      <p:sp>
        <p:nvSpPr>
          <p:cNvPr id="9" name="Text 7"/>
          <p:cNvSpPr/>
          <p:nvPr/>
        </p:nvSpPr>
        <p:spPr>
          <a:xfrm>
            <a:off x="685800" y="4114800"/>
            <a:ext cx="5760720" cy="1005840"/>
          </a:xfrm>
          <a:prstGeom prst="rect">
            <a:avLst/>
          </a:prstGeom>
          <a:noFill/>
          <a:ln/>
        </p:spPr>
        <p:txBody>
          <a:bodyPr wrap="square" lIns="0" tIns="0" rIns="0" bIns="0" rtlCol="0" anchor="ctr"/>
          <a:lstStyle/>
          <a:p>
            <a:pPr indent="0" marL="0">
              <a:lnSpc>
                <a:spcPts val="2400"/>
              </a:lnSpc>
              <a:buNone/>
            </a:pPr>
            <a:r>
              <a:rPr lang="en-US" sz="1600" b="1" i="1" dirty="0">
                <a:solidFill>
                  <a:srgbClr val="0B4D33"/>
                </a:solidFill>
                <a:latin typeface="Cambria" pitchFamily="34" charset="0"/>
                <a:ea typeface="Cambria" pitchFamily="34" charset="-122"/>
                <a:cs typeface="Cambria" pitchFamily="34" charset="-120"/>
              </a:rPr>
              <a:t>“No Nigerian should have to leave Nigeria to receive what Nigeria owes them.”</a:t>
            </a:r>
            <a:endParaRPr lang="en-US" sz="1600" dirty="0"/>
          </a:p>
        </p:txBody>
      </p:sp>
      <p:graphicFrame>
        <p:nvGraphicFramePr>
          <p:cNvPr id="10" name="Chart 0" descr=""/>
          <p:cNvGraphicFramePr/>
          <p:nvPr/>
        </p:nvGraphicFramePr>
        <p:xfrm>
          <a:off x="6766560" y="1600200"/>
          <a:ext cx="4754880" cy="4160520"/>
        </p:xfrm>
        <a:graphic xmlns:a="http://schemas.openxmlformats.org/drawingml/2006/main">
          <a:graphicData uri="http://schemas.openxmlformats.org/drawingml/2006/chart">
            <c:chart xmlns:c="http://schemas.openxmlformats.org/drawingml/2006/chart" r:id="rId1"/>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B4D33"/>
        </a:solidFill>
      </p:bgPr>
    </p:bg>
    <p:spTree>
      <p:nvGrpSpPr>
        <p:cNvPr id="1" name=""/>
        <p:cNvGrpSpPr/>
        <p:nvPr/>
      </p:nvGrpSpPr>
      <p:grpSpPr>
        <a:xfrm>
          <a:off x="0" y="0"/>
          <a:ext cx="0" cy="0"/>
          <a:chOff x="0" y="0"/>
          <a:chExt cx="0" cy="0"/>
        </a:xfrm>
      </p:grpSpPr>
      <p:sp>
        <p:nvSpPr>
          <p:cNvPr id="2" name="Shape 0"/>
          <p:cNvSpPr/>
          <p:nvPr/>
        </p:nvSpPr>
        <p:spPr>
          <a:xfrm>
            <a:off x="-1828800" y="-1828800"/>
            <a:ext cx="5852160" cy="5852160"/>
          </a:xfrm>
          <a:prstGeom prst="ellipse">
            <a:avLst/>
          </a:prstGeom>
          <a:solidFill>
            <a:srgbClr val="12694A"/>
          </a:solidFill>
          <a:ln w="12700">
            <a:solidFill>
              <a:srgbClr val="12694A"/>
            </a:solidFill>
            <a:prstDash val="solid"/>
          </a:ln>
        </p:spPr>
      </p:sp>
      <p:sp>
        <p:nvSpPr>
          <p:cNvPr id="3" name="Text 1"/>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THE DELIVERY MODEL</a:t>
            </a:r>
            <a:endParaRPr lang="en-US" sz="1150" dirty="0"/>
          </a:p>
        </p:txBody>
      </p:sp>
      <p:sp>
        <p:nvSpPr>
          <p:cNvPr id="4" name="Text 2"/>
          <p:cNvSpPr/>
          <p:nvPr/>
        </p:nvSpPr>
        <p:spPr>
          <a:xfrm>
            <a:off x="685800" y="777240"/>
            <a:ext cx="10607040" cy="822960"/>
          </a:xfrm>
          <a:prstGeom prst="rect">
            <a:avLst/>
          </a:prstGeom>
          <a:noFill/>
          <a:ln/>
        </p:spPr>
        <p:txBody>
          <a:bodyPr wrap="square" lIns="0" tIns="0" rIns="0" bIns="0" rtlCol="0" anchor="ctr"/>
          <a:lstStyle/>
          <a:p>
            <a:pPr indent="0" marL="0">
              <a:buNone/>
            </a:pPr>
            <a:r>
              <a:rPr lang="en-US" sz="3800" b="1" dirty="0">
                <a:solidFill>
                  <a:srgbClr val="FFFFFF"/>
                </a:solidFill>
                <a:latin typeface="Cambria" pitchFamily="34" charset="0"/>
                <a:ea typeface="Cambria" pitchFamily="34" charset="-122"/>
                <a:cs typeface="Cambria" pitchFamily="34" charset="-120"/>
              </a:rPr>
              <a:t>Frontier Hope Ambassadors</a:t>
            </a:r>
            <a:endParaRPr lang="en-US" sz="3800" dirty="0"/>
          </a:p>
        </p:txBody>
      </p:sp>
      <p:sp>
        <p:nvSpPr>
          <p:cNvPr id="5" name="Text 3"/>
          <p:cNvSpPr/>
          <p:nvPr/>
        </p:nvSpPr>
        <p:spPr>
          <a:xfrm>
            <a:off x="685800" y="1691640"/>
            <a:ext cx="7863840" cy="822960"/>
          </a:xfrm>
          <a:prstGeom prst="rect">
            <a:avLst/>
          </a:prstGeom>
          <a:noFill/>
          <a:ln/>
        </p:spPr>
        <p:txBody>
          <a:bodyPr wrap="square" lIns="0" tIns="0" rIns="0" bIns="0" rtlCol="0" anchor="ctr"/>
          <a:lstStyle/>
          <a:p>
            <a:pPr indent="0" marL="0">
              <a:lnSpc>
                <a:spcPts val="2300"/>
              </a:lnSpc>
              <a:buNone/>
            </a:pPr>
            <a:r>
              <a:rPr lang="en-US" sz="1500" dirty="0">
                <a:solidFill>
                  <a:srgbClr val="C9DDD2"/>
                </a:solidFill>
                <a:latin typeface="Calibri" pitchFamily="34" charset="0"/>
                <a:ea typeface="Calibri" pitchFamily="34" charset="-122"/>
                <a:cs typeface="Calibri" pitchFamily="34" charset="-120"/>
              </a:rPr>
              <a:t>Every intervention community recruits and trains a cadre of resident women — selected with the traditional and religious leadership, paid a stipend, and equipped with a basic phone.</a:t>
            </a:r>
            <a:endParaRPr lang="en-US" sz="1500" dirty="0"/>
          </a:p>
        </p:txBody>
      </p:sp>
      <p:sp>
        <p:nvSpPr>
          <p:cNvPr id="6" name="Shape 4"/>
          <p:cNvSpPr/>
          <p:nvPr/>
        </p:nvSpPr>
        <p:spPr>
          <a:xfrm>
            <a:off x="685800" y="2935224"/>
            <a:ext cx="347472" cy="347472"/>
          </a:xfrm>
          <a:prstGeom prst="ellipse">
            <a:avLst/>
          </a:prstGeom>
          <a:solidFill>
            <a:srgbClr val="D9952A"/>
          </a:solidFill>
          <a:ln w="12700">
            <a:solidFill>
              <a:srgbClr val="D9952A"/>
            </a:solidFill>
            <a:prstDash val="solid"/>
          </a:ln>
        </p:spPr>
      </p:sp>
      <p:sp>
        <p:nvSpPr>
          <p:cNvPr id="7" name="Text 5"/>
          <p:cNvSpPr/>
          <p:nvPr/>
        </p:nvSpPr>
        <p:spPr>
          <a:xfrm>
            <a:off x="1234440" y="2788920"/>
            <a:ext cx="4572000" cy="38404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They find every pregnant woman</a:t>
            </a:r>
            <a:endParaRPr lang="en-US" sz="1500" dirty="0"/>
          </a:p>
        </p:txBody>
      </p:sp>
      <p:sp>
        <p:nvSpPr>
          <p:cNvPr id="8" name="Text 6"/>
          <p:cNvSpPr/>
          <p:nvPr/>
        </p:nvSpPr>
        <p:spPr>
          <a:xfrm>
            <a:off x="1234440" y="3191256"/>
            <a:ext cx="4572000" cy="502920"/>
          </a:xfrm>
          <a:prstGeom prst="rect">
            <a:avLst/>
          </a:prstGeom>
          <a:noFill/>
          <a:ln/>
        </p:spPr>
        <p:txBody>
          <a:bodyPr wrap="square" lIns="0" tIns="0" rIns="0" bIns="0" rtlCol="0" anchor="ctr"/>
          <a:lstStyle/>
          <a:p>
            <a:pPr indent="0" marL="0">
              <a:lnSpc>
                <a:spcPts val="1700"/>
              </a:lnSpc>
              <a:buNone/>
            </a:pPr>
            <a:r>
              <a:rPr lang="en-US" sz="1250" dirty="0">
                <a:solidFill>
                  <a:srgbClr val="9FBDAD"/>
                </a:solidFill>
                <a:latin typeface="Calibri" pitchFamily="34" charset="0"/>
                <a:ea typeface="Calibri" pitchFamily="34" charset="-122"/>
                <a:cs typeface="Calibri" pitchFamily="34" charset="-120"/>
              </a:rPr>
              <a:t>and follow her through delivery and registration</a:t>
            </a:r>
            <a:endParaRPr lang="en-US" sz="1250" dirty="0"/>
          </a:p>
        </p:txBody>
      </p:sp>
      <p:sp>
        <p:nvSpPr>
          <p:cNvPr id="9" name="Shape 7"/>
          <p:cNvSpPr/>
          <p:nvPr/>
        </p:nvSpPr>
        <p:spPr>
          <a:xfrm>
            <a:off x="6172200" y="2935224"/>
            <a:ext cx="347472" cy="347472"/>
          </a:xfrm>
          <a:prstGeom prst="ellipse">
            <a:avLst/>
          </a:prstGeom>
          <a:solidFill>
            <a:srgbClr val="D9952A"/>
          </a:solidFill>
          <a:ln w="12700">
            <a:solidFill>
              <a:srgbClr val="D9952A"/>
            </a:solidFill>
            <a:prstDash val="solid"/>
          </a:ln>
        </p:spPr>
      </p:sp>
      <p:sp>
        <p:nvSpPr>
          <p:cNvPr id="10" name="Text 8"/>
          <p:cNvSpPr/>
          <p:nvPr/>
        </p:nvSpPr>
        <p:spPr>
          <a:xfrm>
            <a:off x="6720840" y="2788920"/>
            <a:ext cx="4572000" cy="38404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They find every child out of school</a:t>
            </a:r>
            <a:endParaRPr lang="en-US" sz="1500" dirty="0"/>
          </a:p>
        </p:txBody>
      </p:sp>
      <p:sp>
        <p:nvSpPr>
          <p:cNvPr id="11" name="Text 9"/>
          <p:cNvSpPr/>
          <p:nvPr/>
        </p:nvSpPr>
        <p:spPr>
          <a:xfrm>
            <a:off x="6720840" y="3191256"/>
            <a:ext cx="4572000" cy="502920"/>
          </a:xfrm>
          <a:prstGeom prst="rect">
            <a:avLst/>
          </a:prstGeom>
          <a:noFill/>
          <a:ln/>
        </p:spPr>
        <p:txBody>
          <a:bodyPr wrap="square" lIns="0" tIns="0" rIns="0" bIns="0" rtlCol="0" anchor="ctr"/>
          <a:lstStyle/>
          <a:p>
            <a:pPr indent="0" marL="0">
              <a:lnSpc>
                <a:spcPts val="1700"/>
              </a:lnSpc>
              <a:buNone/>
            </a:pPr>
            <a:r>
              <a:rPr lang="en-US" sz="1250" dirty="0">
                <a:solidFill>
                  <a:srgbClr val="9FBDAD"/>
                </a:solidFill>
                <a:latin typeface="Calibri" pitchFamily="34" charset="0"/>
                <a:ea typeface="Calibri" pitchFamily="34" charset="-122"/>
                <a:cs typeface="Calibri" pitchFamily="34" charset="-120"/>
              </a:rPr>
              <a:t>and every household in acute need</a:t>
            </a:r>
            <a:endParaRPr lang="en-US" sz="1250" dirty="0"/>
          </a:p>
        </p:txBody>
      </p:sp>
      <p:sp>
        <p:nvSpPr>
          <p:cNvPr id="12" name="Shape 10"/>
          <p:cNvSpPr/>
          <p:nvPr/>
        </p:nvSpPr>
        <p:spPr>
          <a:xfrm>
            <a:off x="685800" y="4169664"/>
            <a:ext cx="347472" cy="347472"/>
          </a:xfrm>
          <a:prstGeom prst="ellipse">
            <a:avLst/>
          </a:prstGeom>
          <a:solidFill>
            <a:srgbClr val="D9952A"/>
          </a:solidFill>
          <a:ln w="12700">
            <a:solidFill>
              <a:srgbClr val="D9952A"/>
            </a:solidFill>
            <a:prstDash val="solid"/>
          </a:ln>
        </p:spPr>
      </p:sp>
      <p:sp>
        <p:nvSpPr>
          <p:cNvPr id="13" name="Text 11"/>
          <p:cNvSpPr/>
          <p:nvPr/>
        </p:nvSpPr>
        <p:spPr>
          <a:xfrm>
            <a:off x="1234440" y="4023360"/>
            <a:ext cx="4572000" cy="38404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They keep the borehole working</a:t>
            </a:r>
            <a:endParaRPr lang="en-US" sz="1500" dirty="0"/>
          </a:p>
        </p:txBody>
      </p:sp>
      <p:sp>
        <p:nvSpPr>
          <p:cNvPr id="14" name="Text 12"/>
          <p:cNvSpPr/>
          <p:nvPr/>
        </p:nvSpPr>
        <p:spPr>
          <a:xfrm>
            <a:off x="1234440" y="4425696"/>
            <a:ext cx="4572000" cy="502920"/>
          </a:xfrm>
          <a:prstGeom prst="rect">
            <a:avLst/>
          </a:prstGeom>
          <a:noFill/>
          <a:ln/>
        </p:spPr>
        <p:txBody>
          <a:bodyPr wrap="square" lIns="0" tIns="0" rIns="0" bIns="0" rtlCol="0" anchor="ctr"/>
          <a:lstStyle/>
          <a:p>
            <a:pPr indent="0" marL="0">
              <a:lnSpc>
                <a:spcPts val="1700"/>
              </a:lnSpc>
              <a:buNone/>
            </a:pPr>
            <a:r>
              <a:rPr lang="en-US" sz="1250" dirty="0">
                <a:solidFill>
                  <a:srgbClr val="9FBDAD"/>
                </a:solidFill>
                <a:latin typeface="Calibri" pitchFamily="34" charset="0"/>
                <a:ea typeface="Calibri" pitchFamily="34" charset="-122"/>
                <a:cs typeface="Calibri" pitchFamily="34" charset="-120"/>
              </a:rPr>
              <a:t>as trained WASH caretakers with a spare-parts chain</a:t>
            </a:r>
            <a:endParaRPr lang="en-US" sz="1250" dirty="0"/>
          </a:p>
        </p:txBody>
      </p:sp>
      <p:sp>
        <p:nvSpPr>
          <p:cNvPr id="15" name="Shape 13"/>
          <p:cNvSpPr/>
          <p:nvPr/>
        </p:nvSpPr>
        <p:spPr>
          <a:xfrm>
            <a:off x="6172200" y="4169664"/>
            <a:ext cx="347472" cy="347472"/>
          </a:xfrm>
          <a:prstGeom prst="ellipse">
            <a:avLst/>
          </a:prstGeom>
          <a:solidFill>
            <a:srgbClr val="D9952A"/>
          </a:solidFill>
          <a:ln w="12700">
            <a:solidFill>
              <a:srgbClr val="D9952A"/>
            </a:solidFill>
            <a:prstDash val="solid"/>
          </a:ln>
        </p:spPr>
      </p:sp>
      <p:sp>
        <p:nvSpPr>
          <p:cNvPr id="16" name="Text 14"/>
          <p:cNvSpPr/>
          <p:nvPr/>
        </p:nvSpPr>
        <p:spPr>
          <a:xfrm>
            <a:off x="6720840" y="4023360"/>
            <a:ext cx="4572000" cy="38404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They lead the savings groups</a:t>
            </a:r>
            <a:endParaRPr lang="en-US" sz="1500" dirty="0"/>
          </a:p>
        </p:txBody>
      </p:sp>
      <p:sp>
        <p:nvSpPr>
          <p:cNvPr id="17" name="Text 15"/>
          <p:cNvSpPr/>
          <p:nvPr/>
        </p:nvSpPr>
        <p:spPr>
          <a:xfrm>
            <a:off x="6720840" y="4425696"/>
            <a:ext cx="4572000" cy="502920"/>
          </a:xfrm>
          <a:prstGeom prst="rect">
            <a:avLst/>
          </a:prstGeom>
          <a:noFill/>
          <a:ln/>
        </p:spPr>
        <p:txBody>
          <a:bodyPr wrap="square" lIns="0" tIns="0" rIns="0" bIns="0" rtlCol="0" anchor="ctr"/>
          <a:lstStyle/>
          <a:p>
            <a:pPr indent="0" marL="0">
              <a:lnSpc>
                <a:spcPts val="1700"/>
              </a:lnSpc>
              <a:buNone/>
            </a:pPr>
            <a:r>
              <a:rPr lang="en-US" sz="1250" dirty="0">
                <a:solidFill>
                  <a:srgbClr val="9FBDAD"/>
                </a:solidFill>
                <a:latin typeface="Calibri" pitchFamily="34" charset="0"/>
                <a:ea typeface="Calibri" pitchFamily="34" charset="-122"/>
                <a:cs typeface="Calibri" pitchFamily="34" charset="-120"/>
              </a:rPr>
              <a:t>and report the first sign of an outbreak or an incursion</a:t>
            </a:r>
            <a:endParaRPr lang="en-US" sz="1250" dirty="0"/>
          </a:p>
        </p:txBody>
      </p:sp>
      <p:sp>
        <p:nvSpPr>
          <p:cNvPr id="18" name="Shape 16"/>
          <p:cNvSpPr/>
          <p:nvPr/>
        </p:nvSpPr>
        <p:spPr>
          <a:xfrm>
            <a:off x="685800" y="5349240"/>
            <a:ext cx="10789920" cy="960120"/>
          </a:xfrm>
          <a:prstGeom prst="roundRect">
            <a:avLst>
              <a:gd name="adj" fmla="val 8571"/>
            </a:avLst>
          </a:prstGeom>
          <a:solidFill>
            <a:srgbClr val="D9952A"/>
          </a:solidFill>
          <a:ln w="12700">
            <a:solidFill>
              <a:srgbClr val="D9952A"/>
            </a:solidFill>
            <a:prstDash val="solid"/>
          </a:ln>
        </p:spPr>
      </p:sp>
      <p:sp>
        <p:nvSpPr>
          <p:cNvPr id="19" name="Text 17"/>
          <p:cNvSpPr/>
          <p:nvPr/>
        </p:nvSpPr>
        <p:spPr>
          <a:xfrm>
            <a:off x="960120" y="5349240"/>
            <a:ext cx="10241280" cy="960120"/>
          </a:xfrm>
          <a:prstGeom prst="rect">
            <a:avLst/>
          </a:prstGeom>
          <a:noFill/>
          <a:ln/>
        </p:spPr>
        <p:txBody>
          <a:bodyPr wrap="square" lIns="0" tIns="0" rIns="0" bIns="0" rtlCol="0" anchor="ctr"/>
          <a:lstStyle/>
          <a:p>
            <a:pPr indent="0" marL="0">
              <a:buNone/>
            </a:pPr>
            <a:r>
              <a:rPr lang="en-US" sz="1550" b="1" dirty="0">
                <a:solidFill>
                  <a:srgbClr val="3A2405"/>
                </a:solidFill>
                <a:latin typeface="Cambria" pitchFamily="34" charset="0"/>
                <a:ea typeface="Cambria" pitchFamily="34" charset="-122"/>
                <a:cs typeface="Cambria" pitchFamily="34" charset="-120"/>
              </a:rPr>
              <a:t>50,000 frontier women trained, respected and earning by year five — the delivery mechanism and the legacy, in one.</a:t>
            </a:r>
            <a:endParaRPr lang="en-US" sz="15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PHASE 1</a:t>
            </a:r>
            <a:endParaRPr lang="en-US" sz="1150" dirty="0"/>
          </a:p>
        </p:txBody>
      </p:sp>
      <p:sp>
        <p:nvSpPr>
          <p:cNvPr id="3" name="Text 1"/>
          <p:cNvSpPr/>
          <p:nvPr/>
        </p:nvSpPr>
        <p:spPr>
          <a:xfrm>
            <a:off x="685800" y="457200"/>
            <a:ext cx="10789920" cy="822960"/>
          </a:xfrm>
          <a:prstGeom prst="rect">
            <a:avLst/>
          </a:prstGeom>
          <a:noFill/>
          <a:ln/>
        </p:spPr>
        <p:txBody>
          <a:bodyPr wrap="square" lIns="0" tIns="0" rIns="0" bIns="0" rtlCol="0" anchor="ctr"/>
          <a:lstStyle/>
          <a:p>
            <a:pPr algn="l" indent="0" marL="0">
              <a:buNone/>
            </a:pPr>
            <a:r>
              <a:rPr lang="en-US" sz="3400" b="1" dirty="0">
                <a:solidFill>
                  <a:srgbClr val="0B4D33"/>
                </a:solidFill>
                <a:latin typeface="Cambria" pitchFamily="34" charset="0"/>
                <a:ea typeface="Cambria" pitchFamily="34" charset="-122"/>
                <a:cs typeface="Cambria" pitchFamily="34" charset="-120"/>
              </a:rPr>
              <a:t>The 100-Day Frontier Compassion Sprint</a:t>
            </a:r>
            <a:endParaRPr lang="en-US" sz="3400" dirty="0"/>
          </a:p>
        </p:txBody>
      </p:sp>
      <p:sp>
        <p:nvSpPr>
          <p:cNvPr id="4" name="Text 2"/>
          <p:cNvSpPr/>
          <p:nvPr/>
        </p:nvSpPr>
        <p:spPr>
          <a:xfrm>
            <a:off x="685800" y="1298448"/>
            <a:ext cx="10607040" cy="502920"/>
          </a:xfrm>
          <a:prstGeom prst="rect">
            <a:avLst/>
          </a:prstGeom>
          <a:noFill/>
          <a:ln/>
        </p:spPr>
        <p:txBody>
          <a:bodyPr wrap="square" lIns="0" tIns="0" rIns="0" bIns="0" rtlCol="0" anchor="ctr"/>
          <a:lstStyle/>
          <a:p>
            <a:pPr indent="0" marL="0">
              <a:buNone/>
            </a:pPr>
            <a:r>
              <a:rPr lang="en-US" sz="1400" dirty="0">
                <a:solidFill>
                  <a:srgbClr val="6E6B63"/>
                </a:solidFill>
                <a:latin typeface="Calibri" pitchFamily="34" charset="0"/>
                <a:ea typeface="Calibri" pitchFamily="34" charset="-122"/>
                <a:cs typeface="Calibri" pitchFamily="34" charset="-120"/>
              </a:rPr>
              <a:t>Twenty-one communities. One in every border State. A complete package in one hundred days — so the Programme is visible, proven and photographed inside its first year.</a:t>
            </a:r>
            <a:endParaRPr lang="en-US" sz="1400" dirty="0"/>
          </a:p>
        </p:txBody>
      </p:sp>
      <p:sp>
        <p:nvSpPr>
          <p:cNvPr id="5" name="Shape 3"/>
          <p:cNvSpPr/>
          <p:nvPr/>
        </p:nvSpPr>
        <p:spPr>
          <a:xfrm>
            <a:off x="685800" y="2011680"/>
            <a:ext cx="2395728" cy="1645920"/>
          </a:xfrm>
          <a:prstGeom prst="roundRect">
            <a:avLst>
              <a:gd name="adj" fmla="val 5000"/>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6" name="Text 4"/>
          <p:cNvSpPr/>
          <p:nvPr/>
        </p:nvSpPr>
        <p:spPr>
          <a:xfrm>
            <a:off x="914400" y="2240280"/>
            <a:ext cx="1965960" cy="658368"/>
          </a:xfrm>
          <a:prstGeom prst="rect">
            <a:avLst/>
          </a:prstGeom>
          <a:noFill/>
          <a:ln/>
        </p:spPr>
        <p:txBody>
          <a:bodyPr wrap="square" lIns="0" tIns="0" rIns="0" bIns="0" rtlCol="0" anchor="ctr"/>
          <a:lstStyle/>
          <a:p>
            <a:pPr indent="0" marL="0">
              <a:buNone/>
            </a:pPr>
            <a:r>
              <a:rPr lang="en-US" sz="3000" b="1" dirty="0">
                <a:solidFill>
                  <a:srgbClr val="0B4D33"/>
                </a:solidFill>
                <a:latin typeface="Cambria" pitchFamily="34" charset="0"/>
                <a:ea typeface="Cambria" pitchFamily="34" charset="-122"/>
                <a:cs typeface="Cambria" pitchFamily="34" charset="-120"/>
              </a:rPr>
              <a:t>21</a:t>
            </a:r>
            <a:endParaRPr lang="en-US" sz="3000" dirty="0"/>
          </a:p>
        </p:txBody>
      </p:sp>
      <p:sp>
        <p:nvSpPr>
          <p:cNvPr id="7" name="Text 5"/>
          <p:cNvSpPr/>
          <p:nvPr/>
        </p:nvSpPr>
        <p:spPr>
          <a:xfrm>
            <a:off x="914400" y="2907792"/>
            <a:ext cx="1993392" cy="640080"/>
          </a:xfrm>
          <a:prstGeom prst="rect">
            <a:avLst/>
          </a:prstGeom>
          <a:noFill/>
          <a:ln/>
        </p:spPr>
        <p:txBody>
          <a:bodyPr wrap="square" lIns="0" tIns="0" rIns="0" bIns="0" rtlCol="0" anchor="ctr"/>
          <a:lstStyle/>
          <a:p>
            <a:pPr indent="0" marL="0">
              <a:lnSpc>
                <a:spcPts val="1600"/>
              </a:lnSpc>
              <a:buNone/>
            </a:pPr>
            <a:r>
              <a:rPr lang="en-US" sz="1150" dirty="0">
                <a:solidFill>
                  <a:srgbClr val="1C1E1B"/>
                </a:solidFill>
                <a:latin typeface="Calibri" pitchFamily="34" charset="0"/>
                <a:ea typeface="Calibri" pitchFamily="34" charset="-122"/>
                <a:cs typeface="Calibri" pitchFamily="34" charset="-120"/>
              </a:rPr>
              <a:t>communities, one per border State</a:t>
            </a:r>
            <a:endParaRPr lang="en-US" sz="1150" dirty="0"/>
          </a:p>
        </p:txBody>
      </p:sp>
      <p:sp>
        <p:nvSpPr>
          <p:cNvPr id="8" name="Shape 6"/>
          <p:cNvSpPr/>
          <p:nvPr/>
        </p:nvSpPr>
        <p:spPr>
          <a:xfrm>
            <a:off x="3383280" y="2011680"/>
            <a:ext cx="2395728" cy="1645920"/>
          </a:xfrm>
          <a:prstGeom prst="roundRect">
            <a:avLst>
              <a:gd name="adj" fmla="val 5000"/>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9" name="Text 7"/>
          <p:cNvSpPr/>
          <p:nvPr/>
        </p:nvSpPr>
        <p:spPr>
          <a:xfrm>
            <a:off x="3611880" y="2240280"/>
            <a:ext cx="1965960" cy="658368"/>
          </a:xfrm>
          <a:prstGeom prst="rect">
            <a:avLst/>
          </a:prstGeom>
          <a:noFill/>
          <a:ln/>
        </p:spPr>
        <p:txBody>
          <a:bodyPr wrap="square" lIns="0" tIns="0" rIns="0" bIns="0" rtlCol="0" anchor="ctr"/>
          <a:lstStyle/>
          <a:p>
            <a:pPr indent="0" marL="0">
              <a:buNone/>
            </a:pPr>
            <a:r>
              <a:rPr lang="en-US" sz="3000" b="1" dirty="0">
                <a:solidFill>
                  <a:srgbClr val="0B4D33"/>
                </a:solidFill>
                <a:latin typeface="Cambria" pitchFamily="34" charset="0"/>
                <a:ea typeface="Cambria" pitchFamily="34" charset="-122"/>
                <a:cs typeface="Cambria" pitchFamily="34" charset="-120"/>
              </a:rPr>
              <a:t>500,000</a:t>
            </a:r>
            <a:endParaRPr lang="en-US" sz="3000" dirty="0"/>
          </a:p>
        </p:txBody>
      </p:sp>
      <p:sp>
        <p:nvSpPr>
          <p:cNvPr id="10" name="Text 8"/>
          <p:cNvSpPr/>
          <p:nvPr/>
        </p:nvSpPr>
        <p:spPr>
          <a:xfrm>
            <a:off x="3611880" y="2907792"/>
            <a:ext cx="1993392" cy="640080"/>
          </a:xfrm>
          <a:prstGeom prst="rect">
            <a:avLst/>
          </a:prstGeom>
          <a:noFill/>
          <a:ln/>
        </p:spPr>
        <p:txBody>
          <a:bodyPr wrap="square" lIns="0" tIns="0" rIns="0" bIns="0" rtlCol="0" anchor="ctr"/>
          <a:lstStyle/>
          <a:p>
            <a:pPr indent="0" marL="0">
              <a:lnSpc>
                <a:spcPts val="1600"/>
              </a:lnSpc>
              <a:buNone/>
            </a:pPr>
            <a:r>
              <a:rPr lang="en-US" sz="1150" dirty="0">
                <a:solidFill>
                  <a:srgbClr val="1C1E1B"/>
                </a:solidFill>
                <a:latin typeface="Calibri" pitchFamily="34" charset="0"/>
                <a:ea typeface="Calibri" pitchFamily="34" charset="-122"/>
                <a:cs typeface="Calibri" pitchFamily="34" charset="-120"/>
              </a:rPr>
              <a:t>people reached</a:t>
            </a:r>
            <a:endParaRPr lang="en-US" sz="1150" dirty="0"/>
          </a:p>
        </p:txBody>
      </p:sp>
      <p:sp>
        <p:nvSpPr>
          <p:cNvPr id="11" name="Shape 9"/>
          <p:cNvSpPr/>
          <p:nvPr/>
        </p:nvSpPr>
        <p:spPr>
          <a:xfrm>
            <a:off x="6080760" y="2011680"/>
            <a:ext cx="2395728" cy="1645920"/>
          </a:xfrm>
          <a:prstGeom prst="roundRect">
            <a:avLst>
              <a:gd name="adj" fmla="val 5000"/>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12" name="Text 10"/>
          <p:cNvSpPr/>
          <p:nvPr/>
        </p:nvSpPr>
        <p:spPr>
          <a:xfrm>
            <a:off x="6309360" y="2240280"/>
            <a:ext cx="1965960" cy="658368"/>
          </a:xfrm>
          <a:prstGeom prst="rect">
            <a:avLst/>
          </a:prstGeom>
          <a:noFill/>
          <a:ln/>
        </p:spPr>
        <p:txBody>
          <a:bodyPr wrap="square" lIns="0" tIns="0" rIns="0" bIns="0" rtlCol="0" anchor="ctr"/>
          <a:lstStyle/>
          <a:p>
            <a:pPr indent="0" marL="0">
              <a:buNone/>
            </a:pPr>
            <a:r>
              <a:rPr lang="en-US" sz="3000" b="1" dirty="0">
                <a:solidFill>
                  <a:srgbClr val="0B4D33"/>
                </a:solidFill>
                <a:latin typeface="Cambria" pitchFamily="34" charset="0"/>
                <a:ea typeface="Cambria" pitchFamily="34" charset="-122"/>
                <a:cs typeface="Cambria" pitchFamily="34" charset="-120"/>
              </a:rPr>
              <a:t>21</a:t>
            </a:r>
            <a:endParaRPr lang="en-US" sz="3000" dirty="0"/>
          </a:p>
        </p:txBody>
      </p:sp>
      <p:sp>
        <p:nvSpPr>
          <p:cNvPr id="13" name="Text 11"/>
          <p:cNvSpPr/>
          <p:nvPr/>
        </p:nvSpPr>
        <p:spPr>
          <a:xfrm>
            <a:off x="6309360" y="2907792"/>
            <a:ext cx="1993392" cy="640080"/>
          </a:xfrm>
          <a:prstGeom prst="rect">
            <a:avLst/>
          </a:prstGeom>
          <a:noFill/>
          <a:ln/>
        </p:spPr>
        <p:txBody>
          <a:bodyPr wrap="square" lIns="0" tIns="0" rIns="0" bIns="0" rtlCol="0" anchor="ctr"/>
          <a:lstStyle/>
          <a:p>
            <a:pPr indent="0" marL="0">
              <a:lnSpc>
                <a:spcPts val="1600"/>
              </a:lnSpc>
              <a:buNone/>
            </a:pPr>
            <a:r>
              <a:rPr lang="en-US" sz="1150" dirty="0">
                <a:solidFill>
                  <a:srgbClr val="1C1E1B"/>
                </a:solidFill>
                <a:latin typeface="Calibri" pitchFamily="34" charset="0"/>
                <a:ea typeface="Calibri" pitchFamily="34" charset="-122"/>
                <a:cs typeface="Calibri" pitchFamily="34" charset="-120"/>
              </a:rPr>
              <a:t>solar-powered boreholes</a:t>
            </a:r>
            <a:endParaRPr lang="en-US" sz="1150" dirty="0"/>
          </a:p>
        </p:txBody>
      </p:sp>
      <p:sp>
        <p:nvSpPr>
          <p:cNvPr id="14" name="Shape 12"/>
          <p:cNvSpPr/>
          <p:nvPr/>
        </p:nvSpPr>
        <p:spPr>
          <a:xfrm>
            <a:off x="8778240" y="2011680"/>
            <a:ext cx="2395728" cy="1645920"/>
          </a:xfrm>
          <a:prstGeom prst="roundRect">
            <a:avLst>
              <a:gd name="adj" fmla="val 5000"/>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15" name="Text 13"/>
          <p:cNvSpPr/>
          <p:nvPr/>
        </p:nvSpPr>
        <p:spPr>
          <a:xfrm>
            <a:off x="9006840" y="2240280"/>
            <a:ext cx="1965960" cy="658368"/>
          </a:xfrm>
          <a:prstGeom prst="rect">
            <a:avLst/>
          </a:prstGeom>
          <a:noFill/>
          <a:ln/>
        </p:spPr>
        <p:txBody>
          <a:bodyPr wrap="square" lIns="0" tIns="0" rIns="0" bIns="0" rtlCol="0" anchor="ctr"/>
          <a:lstStyle/>
          <a:p>
            <a:pPr indent="0" marL="0">
              <a:buNone/>
            </a:pPr>
            <a:r>
              <a:rPr lang="en-US" sz="3000" b="1" dirty="0">
                <a:solidFill>
                  <a:srgbClr val="0B4D33"/>
                </a:solidFill>
                <a:latin typeface="Cambria" pitchFamily="34" charset="0"/>
                <a:ea typeface="Cambria" pitchFamily="34" charset="-122"/>
                <a:cs typeface="Cambria" pitchFamily="34" charset="-120"/>
              </a:rPr>
              <a:t>21</a:t>
            </a:r>
            <a:endParaRPr lang="en-US" sz="3000" dirty="0"/>
          </a:p>
        </p:txBody>
      </p:sp>
      <p:sp>
        <p:nvSpPr>
          <p:cNvPr id="16" name="Text 14"/>
          <p:cNvSpPr/>
          <p:nvPr/>
        </p:nvSpPr>
        <p:spPr>
          <a:xfrm>
            <a:off x="9006840" y="2907792"/>
            <a:ext cx="1993392" cy="640080"/>
          </a:xfrm>
          <a:prstGeom prst="rect">
            <a:avLst/>
          </a:prstGeom>
          <a:noFill/>
          <a:ln/>
        </p:spPr>
        <p:txBody>
          <a:bodyPr wrap="square" lIns="0" tIns="0" rIns="0" bIns="0" rtlCol="0" anchor="ctr"/>
          <a:lstStyle/>
          <a:p>
            <a:pPr indent="0" marL="0">
              <a:lnSpc>
                <a:spcPts val="1600"/>
              </a:lnSpc>
              <a:buNone/>
            </a:pPr>
            <a:r>
              <a:rPr lang="en-US" sz="1150" dirty="0">
                <a:solidFill>
                  <a:srgbClr val="1C1E1B"/>
                </a:solidFill>
                <a:latin typeface="Calibri" pitchFamily="34" charset="0"/>
                <a:ea typeface="Calibri" pitchFamily="34" charset="-122"/>
                <a:cs typeface="Calibri" pitchFamily="34" charset="-120"/>
              </a:rPr>
              <a:t>primary health centres equipped</a:t>
            </a:r>
            <a:endParaRPr lang="en-US" sz="1150" dirty="0"/>
          </a:p>
        </p:txBody>
      </p:sp>
      <p:sp>
        <p:nvSpPr>
          <p:cNvPr id="17" name="Shape 15"/>
          <p:cNvSpPr/>
          <p:nvPr/>
        </p:nvSpPr>
        <p:spPr>
          <a:xfrm>
            <a:off x="685800" y="3886200"/>
            <a:ext cx="2395728" cy="1645920"/>
          </a:xfrm>
          <a:prstGeom prst="roundRect">
            <a:avLst>
              <a:gd name="adj" fmla="val 5000"/>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18" name="Text 16"/>
          <p:cNvSpPr/>
          <p:nvPr/>
        </p:nvSpPr>
        <p:spPr>
          <a:xfrm>
            <a:off x="914400" y="4114800"/>
            <a:ext cx="1965960" cy="658368"/>
          </a:xfrm>
          <a:prstGeom prst="rect">
            <a:avLst/>
          </a:prstGeom>
          <a:noFill/>
          <a:ln/>
        </p:spPr>
        <p:txBody>
          <a:bodyPr wrap="square" lIns="0" tIns="0" rIns="0" bIns="0" rtlCol="0" anchor="ctr"/>
          <a:lstStyle/>
          <a:p>
            <a:pPr indent="0" marL="0">
              <a:buNone/>
            </a:pPr>
            <a:r>
              <a:rPr lang="en-US" sz="3000" b="1" dirty="0">
                <a:solidFill>
                  <a:srgbClr val="0B4D33"/>
                </a:solidFill>
                <a:latin typeface="Cambria" pitchFamily="34" charset="0"/>
                <a:ea typeface="Cambria" pitchFamily="34" charset="-122"/>
                <a:cs typeface="Cambria" pitchFamily="34" charset="-120"/>
              </a:rPr>
              <a:t>50,000</a:t>
            </a:r>
            <a:endParaRPr lang="en-US" sz="3000" dirty="0"/>
          </a:p>
        </p:txBody>
      </p:sp>
      <p:sp>
        <p:nvSpPr>
          <p:cNvPr id="19" name="Text 17"/>
          <p:cNvSpPr/>
          <p:nvPr/>
        </p:nvSpPr>
        <p:spPr>
          <a:xfrm>
            <a:off x="914400" y="4782312"/>
            <a:ext cx="1993392" cy="640080"/>
          </a:xfrm>
          <a:prstGeom prst="rect">
            <a:avLst/>
          </a:prstGeom>
          <a:noFill/>
          <a:ln/>
        </p:spPr>
        <p:txBody>
          <a:bodyPr wrap="square" lIns="0" tIns="0" rIns="0" bIns="0" rtlCol="0" anchor="ctr"/>
          <a:lstStyle/>
          <a:p>
            <a:pPr indent="0" marL="0">
              <a:lnSpc>
                <a:spcPts val="1600"/>
              </a:lnSpc>
              <a:buNone/>
            </a:pPr>
            <a:r>
              <a:rPr lang="en-US" sz="1150" dirty="0">
                <a:solidFill>
                  <a:srgbClr val="1C1E1B"/>
                </a:solidFill>
                <a:latin typeface="Calibri" pitchFamily="34" charset="0"/>
                <a:ea typeface="Calibri" pitchFamily="34" charset="-122"/>
                <a:cs typeface="Calibri" pitchFamily="34" charset="-120"/>
              </a:rPr>
              <a:t>births registered</a:t>
            </a:r>
            <a:endParaRPr lang="en-US" sz="1150" dirty="0"/>
          </a:p>
        </p:txBody>
      </p:sp>
      <p:sp>
        <p:nvSpPr>
          <p:cNvPr id="20" name="Shape 18"/>
          <p:cNvSpPr/>
          <p:nvPr/>
        </p:nvSpPr>
        <p:spPr>
          <a:xfrm>
            <a:off x="3383280" y="3886200"/>
            <a:ext cx="2395728" cy="1645920"/>
          </a:xfrm>
          <a:prstGeom prst="roundRect">
            <a:avLst>
              <a:gd name="adj" fmla="val 5000"/>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21" name="Text 19"/>
          <p:cNvSpPr/>
          <p:nvPr/>
        </p:nvSpPr>
        <p:spPr>
          <a:xfrm>
            <a:off x="3611880" y="4114800"/>
            <a:ext cx="1965960" cy="658368"/>
          </a:xfrm>
          <a:prstGeom prst="rect">
            <a:avLst/>
          </a:prstGeom>
          <a:noFill/>
          <a:ln/>
        </p:spPr>
        <p:txBody>
          <a:bodyPr wrap="square" lIns="0" tIns="0" rIns="0" bIns="0" rtlCol="0" anchor="ctr"/>
          <a:lstStyle/>
          <a:p>
            <a:pPr indent="0" marL="0">
              <a:buNone/>
            </a:pPr>
            <a:r>
              <a:rPr lang="en-US" sz="3000" b="1" dirty="0">
                <a:solidFill>
                  <a:srgbClr val="0B4D33"/>
                </a:solidFill>
                <a:latin typeface="Cambria" pitchFamily="34" charset="0"/>
                <a:ea typeface="Cambria" pitchFamily="34" charset="-122"/>
                <a:cs typeface="Cambria" pitchFamily="34" charset="-120"/>
              </a:rPr>
              <a:t>525</a:t>
            </a:r>
            <a:endParaRPr lang="en-US" sz="3000" dirty="0"/>
          </a:p>
        </p:txBody>
      </p:sp>
      <p:sp>
        <p:nvSpPr>
          <p:cNvPr id="22" name="Text 20"/>
          <p:cNvSpPr/>
          <p:nvPr/>
        </p:nvSpPr>
        <p:spPr>
          <a:xfrm>
            <a:off x="3611880" y="4782312"/>
            <a:ext cx="1993392" cy="640080"/>
          </a:xfrm>
          <a:prstGeom prst="rect">
            <a:avLst/>
          </a:prstGeom>
          <a:noFill/>
          <a:ln/>
        </p:spPr>
        <p:txBody>
          <a:bodyPr wrap="square" lIns="0" tIns="0" rIns="0" bIns="0" rtlCol="0" anchor="ctr"/>
          <a:lstStyle/>
          <a:p>
            <a:pPr indent="0" marL="0">
              <a:lnSpc>
                <a:spcPts val="1600"/>
              </a:lnSpc>
              <a:buNone/>
            </a:pPr>
            <a:r>
              <a:rPr lang="en-US" sz="1150" dirty="0">
                <a:solidFill>
                  <a:srgbClr val="1C1E1B"/>
                </a:solidFill>
                <a:latin typeface="Calibri" pitchFamily="34" charset="0"/>
                <a:ea typeface="Calibri" pitchFamily="34" charset="-122"/>
                <a:cs typeface="Calibri" pitchFamily="34" charset="-120"/>
              </a:rPr>
              <a:t>frontier women trained and earning</a:t>
            </a:r>
            <a:endParaRPr lang="en-US" sz="1150" dirty="0"/>
          </a:p>
        </p:txBody>
      </p:sp>
      <p:sp>
        <p:nvSpPr>
          <p:cNvPr id="23" name="Shape 21"/>
          <p:cNvSpPr/>
          <p:nvPr/>
        </p:nvSpPr>
        <p:spPr>
          <a:xfrm>
            <a:off x="6080760" y="3886200"/>
            <a:ext cx="2395728" cy="1645920"/>
          </a:xfrm>
          <a:prstGeom prst="roundRect">
            <a:avLst>
              <a:gd name="adj" fmla="val 5000"/>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24" name="Text 22"/>
          <p:cNvSpPr/>
          <p:nvPr/>
        </p:nvSpPr>
        <p:spPr>
          <a:xfrm>
            <a:off x="6309360" y="4114800"/>
            <a:ext cx="1965960" cy="658368"/>
          </a:xfrm>
          <a:prstGeom prst="rect">
            <a:avLst/>
          </a:prstGeom>
          <a:noFill/>
          <a:ln/>
        </p:spPr>
        <p:txBody>
          <a:bodyPr wrap="square" lIns="0" tIns="0" rIns="0" bIns="0" rtlCol="0" anchor="ctr"/>
          <a:lstStyle/>
          <a:p>
            <a:pPr indent="0" marL="0">
              <a:buNone/>
            </a:pPr>
            <a:r>
              <a:rPr lang="en-US" sz="3000" b="1" dirty="0">
                <a:solidFill>
                  <a:srgbClr val="0B4D33"/>
                </a:solidFill>
                <a:latin typeface="Cambria" pitchFamily="34" charset="0"/>
                <a:ea typeface="Cambria" pitchFamily="34" charset="-122"/>
                <a:cs typeface="Cambria" pitchFamily="34" charset="-120"/>
              </a:rPr>
              <a:t>21</a:t>
            </a:r>
            <a:endParaRPr lang="en-US" sz="3000" dirty="0"/>
          </a:p>
        </p:txBody>
      </p:sp>
      <p:sp>
        <p:nvSpPr>
          <p:cNvPr id="25" name="Text 23"/>
          <p:cNvSpPr/>
          <p:nvPr/>
        </p:nvSpPr>
        <p:spPr>
          <a:xfrm>
            <a:off x="6309360" y="4782312"/>
            <a:ext cx="1993392" cy="640080"/>
          </a:xfrm>
          <a:prstGeom prst="rect">
            <a:avLst/>
          </a:prstGeom>
          <a:noFill/>
          <a:ln/>
        </p:spPr>
        <p:txBody>
          <a:bodyPr wrap="square" lIns="0" tIns="0" rIns="0" bIns="0" rtlCol="0" anchor="ctr"/>
          <a:lstStyle/>
          <a:p>
            <a:pPr indent="0" marL="0">
              <a:lnSpc>
                <a:spcPts val="1600"/>
              </a:lnSpc>
              <a:buNone/>
            </a:pPr>
            <a:r>
              <a:rPr lang="en-US" sz="1150" dirty="0">
                <a:solidFill>
                  <a:srgbClr val="1C1E1B"/>
                </a:solidFill>
                <a:latin typeface="Calibri" pitchFamily="34" charset="0"/>
                <a:ea typeface="Calibri" pitchFamily="34" charset="-122"/>
                <a:cs typeface="Calibri" pitchFamily="34" charset="-120"/>
              </a:rPr>
              <a:t>solar mini-grids serving clinic, school and market</a:t>
            </a:r>
            <a:endParaRPr lang="en-US" sz="1150" dirty="0"/>
          </a:p>
        </p:txBody>
      </p:sp>
      <p:sp>
        <p:nvSpPr>
          <p:cNvPr id="26" name="Shape 24"/>
          <p:cNvSpPr/>
          <p:nvPr/>
        </p:nvSpPr>
        <p:spPr>
          <a:xfrm>
            <a:off x="8778240" y="3886200"/>
            <a:ext cx="2395728" cy="1645920"/>
          </a:xfrm>
          <a:prstGeom prst="roundRect">
            <a:avLst>
              <a:gd name="adj" fmla="val 5000"/>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27" name="Text 25"/>
          <p:cNvSpPr/>
          <p:nvPr/>
        </p:nvSpPr>
        <p:spPr>
          <a:xfrm>
            <a:off x="9006840" y="4114800"/>
            <a:ext cx="1965960" cy="658368"/>
          </a:xfrm>
          <a:prstGeom prst="rect">
            <a:avLst/>
          </a:prstGeom>
          <a:noFill/>
          <a:ln/>
        </p:spPr>
        <p:txBody>
          <a:bodyPr wrap="square" lIns="0" tIns="0" rIns="0" bIns="0" rtlCol="0" anchor="ctr"/>
          <a:lstStyle/>
          <a:p>
            <a:pPr indent="0" marL="0">
              <a:buNone/>
            </a:pPr>
            <a:r>
              <a:rPr lang="en-US" sz="3000" b="1" dirty="0">
                <a:solidFill>
                  <a:srgbClr val="0B4D33"/>
                </a:solidFill>
                <a:latin typeface="Cambria" pitchFamily="34" charset="0"/>
                <a:ea typeface="Cambria" pitchFamily="34" charset="-122"/>
                <a:cs typeface="Cambria" pitchFamily="34" charset="-120"/>
              </a:rPr>
              <a:t>21</a:t>
            </a:r>
            <a:endParaRPr lang="en-US" sz="3000" dirty="0"/>
          </a:p>
        </p:txBody>
      </p:sp>
      <p:sp>
        <p:nvSpPr>
          <p:cNvPr id="28" name="Text 26"/>
          <p:cNvSpPr/>
          <p:nvPr/>
        </p:nvSpPr>
        <p:spPr>
          <a:xfrm>
            <a:off x="9006840" y="4782312"/>
            <a:ext cx="1993392" cy="640080"/>
          </a:xfrm>
          <a:prstGeom prst="rect">
            <a:avLst/>
          </a:prstGeom>
          <a:noFill/>
          <a:ln/>
        </p:spPr>
        <p:txBody>
          <a:bodyPr wrap="square" lIns="0" tIns="0" rIns="0" bIns="0" rtlCol="0" anchor="ctr"/>
          <a:lstStyle/>
          <a:p>
            <a:pPr indent="0" marL="0">
              <a:lnSpc>
                <a:spcPts val="1600"/>
              </a:lnSpc>
              <a:buNone/>
            </a:pPr>
            <a:r>
              <a:rPr lang="en-US" sz="1150" dirty="0">
                <a:solidFill>
                  <a:srgbClr val="1C1E1B"/>
                </a:solidFill>
                <a:latin typeface="Calibri" pitchFamily="34" charset="0"/>
                <a:ea typeface="Calibri" pitchFamily="34" charset="-122"/>
                <a:cs typeface="Calibri" pitchFamily="34" charset="-120"/>
              </a:rPr>
              <a:t>State launches hosted by Governors’ Spouses</a:t>
            </a:r>
            <a:endParaRPr lang="en-US" sz="1150" dirty="0"/>
          </a:p>
        </p:txBody>
      </p:sp>
      <p:sp>
        <p:nvSpPr>
          <p:cNvPr id="29" name="Text 27"/>
          <p:cNvSpPr/>
          <p:nvPr/>
        </p:nvSpPr>
        <p:spPr>
          <a:xfrm>
            <a:off x="685800" y="6327648"/>
            <a:ext cx="10789920" cy="274320"/>
          </a:xfrm>
          <a:prstGeom prst="rect">
            <a:avLst/>
          </a:prstGeom>
          <a:noFill/>
          <a:ln/>
        </p:spPr>
        <p:txBody>
          <a:bodyPr wrap="square" lIns="0" tIns="0" rIns="0" bIns="0" rtlCol="0" anchor="ctr"/>
          <a:lstStyle/>
          <a:p>
            <a:pPr indent="0" marL="0">
              <a:buNone/>
            </a:pPr>
            <a:r>
              <a:rPr lang="en-US" sz="950" i="1" dirty="0">
                <a:solidFill>
                  <a:srgbClr val="6E6B63"/>
                </a:solidFill>
                <a:latin typeface="Calibri" pitchFamily="34" charset="0"/>
                <a:ea typeface="Calibri" pitchFamily="34" charset="-122"/>
                <a:cs typeface="Calibri" pitchFamily="34" charset="-120"/>
              </a:rPr>
              <a:t>Phase 1 subject to unit costs validated during Phase 0.</a:t>
            </a:r>
            <a:endParaRPr lang="en-US" sz="9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7F4EC"/>
        </a:solidFill>
      </p:bgPr>
    </p:bg>
    <p:spTree>
      <p:nvGrpSpPr>
        <p:cNvPr id="1" name=""/>
        <p:cNvGrpSpPr/>
        <p:nvPr/>
      </p:nvGrpSpPr>
      <p:grpSpPr>
        <a:xfrm>
          <a:off x="0" y="0"/>
          <a:ext cx="0" cy="0"/>
          <a:chOff x="0" y="0"/>
          <a:chExt cx="0" cy="0"/>
        </a:xfrm>
      </p:grpSpPr>
      <p:sp>
        <p:nvSpPr>
          <p:cNvPr id="2" name="Text 0"/>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SEQUENCING</a:t>
            </a:r>
            <a:endParaRPr lang="en-US" sz="1150" dirty="0"/>
          </a:p>
        </p:txBody>
      </p:sp>
      <p:sp>
        <p:nvSpPr>
          <p:cNvPr id="3" name="Text 1"/>
          <p:cNvSpPr/>
          <p:nvPr/>
        </p:nvSpPr>
        <p:spPr>
          <a:xfrm>
            <a:off x="685800" y="457200"/>
            <a:ext cx="10789920" cy="822960"/>
          </a:xfrm>
          <a:prstGeom prst="rect">
            <a:avLst/>
          </a:prstGeom>
          <a:noFill/>
          <a:ln/>
        </p:spPr>
        <p:txBody>
          <a:bodyPr wrap="square" lIns="0" tIns="0" rIns="0" bIns="0" rtlCol="0" anchor="ctr"/>
          <a:lstStyle/>
          <a:p>
            <a:pPr algn="l" indent="0" marL="0">
              <a:buNone/>
            </a:pPr>
            <a:r>
              <a:rPr lang="en-US" sz="3400" b="1" dirty="0">
                <a:solidFill>
                  <a:srgbClr val="0B4D33"/>
                </a:solidFill>
                <a:latin typeface="Cambria" pitchFamily="34" charset="0"/>
                <a:ea typeface="Cambria" pitchFamily="34" charset="-122"/>
                <a:cs typeface="Cambria" pitchFamily="34" charset="-120"/>
              </a:rPr>
              <a:t>From evidence to national coverage</a:t>
            </a:r>
            <a:endParaRPr lang="en-US" sz="3400" dirty="0"/>
          </a:p>
        </p:txBody>
      </p:sp>
      <p:sp>
        <p:nvSpPr>
          <p:cNvPr id="4" name="Shape 2"/>
          <p:cNvSpPr/>
          <p:nvPr/>
        </p:nvSpPr>
        <p:spPr>
          <a:xfrm>
            <a:off x="685800" y="1691640"/>
            <a:ext cx="10789920" cy="960120"/>
          </a:xfrm>
          <a:prstGeom prst="roundRect">
            <a:avLst>
              <a:gd name="adj" fmla="val 8571"/>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5" name="Shape 3"/>
          <p:cNvSpPr/>
          <p:nvPr/>
        </p:nvSpPr>
        <p:spPr>
          <a:xfrm>
            <a:off x="685800" y="1691640"/>
            <a:ext cx="1508760" cy="960120"/>
          </a:xfrm>
          <a:prstGeom prst="roundRect">
            <a:avLst>
              <a:gd name="adj" fmla="val 8571"/>
            </a:avLst>
          </a:prstGeom>
          <a:solidFill>
            <a:srgbClr val="0B4D33"/>
          </a:solidFill>
          <a:ln w="12700">
            <a:solidFill>
              <a:srgbClr val="0B4D33"/>
            </a:solidFill>
            <a:prstDash val="solid"/>
          </a:ln>
        </p:spPr>
      </p:sp>
      <p:sp>
        <p:nvSpPr>
          <p:cNvPr id="6" name="Text 4"/>
          <p:cNvSpPr/>
          <p:nvPr/>
        </p:nvSpPr>
        <p:spPr>
          <a:xfrm>
            <a:off x="777240" y="1837944"/>
            <a:ext cx="1325880" cy="365760"/>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Phase 0</a:t>
            </a:r>
            <a:endParaRPr lang="en-US" sz="1500" dirty="0"/>
          </a:p>
        </p:txBody>
      </p:sp>
      <p:sp>
        <p:nvSpPr>
          <p:cNvPr id="7" name="Text 5"/>
          <p:cNvSpPr/>
          <p:nvPr/>
        </p:nvSpPr>
        <p:spPr>
          <a:xfrm>
            <a:off x="777240" y="2194560"/>
            <a:ext cx="1325880" cy="320040"/>
          </a:xfrm>
          <a:prstGeom prst="rect">
            <a:avLst/>
          </a:prstGeom>
          <a:noFill/>
          <a:ln/>
        </p:spPr>
        <p:txBody>
          <a:bodyPr wrap="square" lIns="0" tIns="0" rIns="0" bIns="0" rtlCol="0" anchor="ctr"/>
          <a:lstStyle/>
          <a:p>
            <a:pPr algn="ctr" indent="0" marL="0">
              <a:buNone/>
            </a:pPr>
            <a:r>
              <a:rPr lang="en-US" sz="1050" dirty="0">
                <a:solidFill>
                  <a:srgbClr val="F2E9D8"/>
                </a:solidFill>
                <a:latin typeface="Calibri" pitchFamily="34" charset="0"/>
                <a:ea typeface="Calibri" pitchFamily="34" charset="-122"/>
                <a:cs typeface="Calibri" pitchFamily="34" charset="-120"/>
              </a:rPr>
              <a:t>Months 0–6</a:t>
            </a:r>
            <a:endParaRPr lang="en-US" sz="1050" dirty="0"/>
          </a:p>
        </p:txBody>
      </p:sp>
      <p:sp>
        <p:nvSpPr>
          <p:cNvPr id="8" name="Text 6"/>
          <p:cNvSpPr/>
          <p:nvPr/>
        </p:nvSpPr>
        <p:spPr>
          <a:xfrm>
            <a:off x="2423160" y="1691640"/>
            <a:ext cx="6766560" cy="960120"/>
          </a:xfrm>
          <a:prstGeom prst="rect">
            <a:avLst/>
          </a:prstGeom>
          <a:noFill/>
          <a:ln/>
        </p:spPr>
        <p:txBody>
          <a:bodyPr wrap="square" lIns="0" tIns="0" rIns="0" bIns="0" rtlCol="0" anchor="ctr"/>
          <a:lstStyle/>
          <a:p>
            <a:pPr indent="0" marL="0">
              <a:lnSpc>
                <a:spcPts val="1800"/>
              </a:lnSpc>
              <a:buNone/>
            </a:pPr>
            <a:r>
              <a:rPr lang="en-US" sz="1250" dirty="0">
                <a:solidFill>
                  <a:srgbClr val="1C1E1B"/>
                </a:solidFill>
                <a:latin typeface="Calibri" pitchFamily="34" charset="0"/>
                <a:ea typeface="Calibri" pitchFamily="34" charset="-122"/>
                <a:cs typeface="Calibri" pitchFamily="34" charset="-120"/>
              </a:rPr>
              <a:t>Frontier Assessment: the FVI, 21 sentinel community assessments, the National Frontier Register, the public dashboard and the costed national plan</a:t>
            </a:r>
            <a:endParaRPr lang="en-US" sz="1250" dirty="0"/>
          </a:p>
        </p:txBody>
      </p:sp>
      <p:sp>
        <p:nvSpPr>
          <p:cNvPr id="9" name="Text 7"/>
          <p:cNvSpPr/>
          <p:nvPr/>
        </p:nvSpPr>
        <p:spPr>
          <a:xfrm>
            <a:off x="9326880" y="1691640"/>
            <a:ext cx="1965960" cy="960120"/>
          </a:xfrm>
          <a:prstGeom prst="rect">
            <a:avLst/>
          </a:prstGeom>
          <a:noFill/>
          <a:ln/>
        </p:spPr>
        <p:txBody>
          <a:bodyPr wrap="square" lIns="0" tIns="0" rIns="0" bIns="0" rtlCol="0" anchor="ctr"/>
          <a:lstStyle/>
          <a:p>
            <a:pPr algn="r" indent="0" marL="0">
              <a:buNone/>
            </a:pPr>
            <a:r>
              <a:rPr lang="en-US" sz="1900" b="1" dirty="0">
                <a:solidFill>
                  <a:srgbClr val="0B4D33"/>
                </a:solidFill>
                <a:latin typeface="Cambria" pitchFamily="34" charset="0"/>
                <a:ea typeface="Cambria" pitchFamily="34" charset="-122"/>
                <a:cs typeface="Cambria" pitchFamily="34" charset="-120"/>
              </a:rPr>
              <a:t>₦30 million</a:t>
            </a:r>
            <a:endParaRPr lang="en-US" sz="1900" dirty="0"/>
          </a:p>
        </p:txBody>
      </p:sp>
      <p:sp>
        <p:nvSpPr>
          <p:cNvPr id="10" name="Shape 8"/>
          <p:cNvSpPr/>
          <p:nvPr/>
        </p:nvSpPr>
        <p:spPr>
          <a:xfrm>
            <a:off x="685800" y="2807208"/>
            <a:ext cx="10789920" cy="960120"/>
          </a:xfrm>
          <a:prstGeom prst="roundRect">
            <a:avLst>
              <a:gd name="adj" fmla="val 8571"/>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11" name="Shape 9"/>
          <p:cNvSpPr/>
          <p:nvPr/>
        </p:nvSpPr>
        <p:spPr>
          <a:xfrm>
            <a:off x="685800" y="2807208"/>
            <a:ext cx="1508760" cy="960120"/>
          </a:xfrm>
          <a:prstGeom prst="roundRect">
            <a:avLst>
              <a:gd name="adj" fmla="val 8571"/>
            </a:avLst>
          </a:prstGeom>
          <a:solidFill>
            <a:srgbClr val="12694A"/>
          </a:solidFill>
          <a:ln w="12700">
            <a:solidFill>
              <a:srgbClr val="12694A"/>
            </a:solidFill>
            <a:prstDash val="solid"/>
          </a:ln>
        </p:spPr>
      </p:sp>
      <p:sp>
        <p:nvSpPr>
          <p:cNvPr id="12" name="Text 10"/>
          <p:cNvSpPr/>
          <p:nvPr/>
        </p:nvSpPr>
        <p:spPr>
          <a:xfrm>
            <a:off x="777240" y="2953512"/>
            <a:ext cx="1325880" cy="365760"/>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Phase 1</a:t>
            </a:r>
            <a:endParaRPr lang="en-US" sz="1500" dirty="0"/>
          </a:p>
        </p:txBody>
      </p:sp>
      <p:sp>
        <p:nvSpPr>
          <p:cNvPr id="13" name="Text 11"/>
          <p:cNvSpPr/>
          <p:nvPr/>
        </p:nvSpPr>
        <p:spPr>
          <a:xfrm>
            <a:off x="777240" y="3310128"/>
            <a:ext cx="1325880" cy="320040"/>
          </a:xfrm>
          <a:prstGeom prst="rect">
            <a:avLst/>
          </a:prstGeom>
          <a:noFill/>
          <a:ln/>
        </p:spPr>
        <p:txBody>
          <a:bodyPr wrap="square" lIns="0" tIns="0" rIns="0" bIns="0" rtlCol="0" anchor="ctr"/>
          <a:lstStyle/>
          <a:p>
            <a:pPr algn="ctr" indent="0" marL="0">
              <a:buNone/>
            </a:pPr>
            <a:r>
              <a:rPr lang="en-US" sz="1050" dirty="0">
                <a:solidFill>
                  <a:srgbClr val="F2E9D8"/>
                </a:solidFill>
                <a:latin typeface="Calibri" pitchFamily="34" charset="0"/>
                <a:ea typeface="Calibri" pitchFamily="34" charset="-122"/>
                <a:cs typeface="Calibri" pitchFamily="34" charset="-120"/>
              </a:rPr>
              <a:t>Months 4–9</a:t>
            </a:r>
            <a:endParaRPr lang="en-US" sz="1050" dirty="0"/>
          </a:p>
        </p:txBody>
      </p:sp>
      <p:sp>
        <p:nvSpPr>
          <p:cNvPr id="14" name="Text 12"/>
          <p:cNvSpPr/>
          <p:nvPr/>
        </p:nvSpPr>
        <p:spPr>
          <a:xfrm>
            <a:off x="2423160" y="2807208"/>
            <a:ext cx="6766560" cy="960120"/>
          </a:xfrm>
          <a:prstGeom prst="rect">
            <a:avLst/>
          </a:prstGeom>
          <a:noFill/>
          <a:ln/>
        </p:spPr>
        <p:txBody>
          <a:bodyPr wrap="square" lIns="0" tIns="0" rIns="0" bIns="0" rtlCol="0" anchor="ctr"/>
          <a:lstStyle/>
          <a:p>
            <a:pPr indent="0" marL="0">
              <a:lnSpc>
                <a:spcPts val="1800"/>
              </a:lnSpc>
              <a:buNone/>
            </a:pPr>
            <a:r>
              <a:rPr lang="en-US" sz="1250" dirty="0">
                <a:solidFill>
                  <a:srgbClr val="1C1E1B"/>
                </a:solidFill>
                <a:latin typeface="Calibri" pitchFamily="34" charset="0"/>
                <a:ea typeface="Calibri" pitchFamily="34" charset="-122"/>
                <a:cs typeface="Calibri" pitchFamily="34" charset="-120"/>
              </a:rPr>
              <a:t>The 100-Day Frontier Compassion Sprint — 21 communities, one in every border State</a:t>
            </a:r>
            <a:endParaRPr lang="en-US" sz="1250" dirty="0"/>
          </a:p>
        </p:txBody>
      </p:sp>
      <p:sp>
        <p:nvSpPr>
          <p:cNvPr id="15" name="Text 13"/>
          <p:cNvSpPr/>
          <p:nvPr/>
        </p:nvSpPr>
        <p:spPr>
          <a:xfrm>
            <a:off x="9326880" y="2807208"/>
            <a:ext cx="1965960" cy="960120"/>
          </a:xfrm>
          <a:prstGeom prst="rect">
            <a:avLst/>
          </a:prstGeom>
          <a:noFill/>
          <a:ln/>
        </p:spPr>
        <p:txBody>
          <a:bodyPr wrap="square" lIns="0" tIns="0" rIns="0" bIns="0" rtlCol="0" anchor="ctr"/>
          <a:lstStyle/>
          <a:p>
            <a:pPr algn="r" indent="0" marL="0">
              <a:buNone/>
            </a:pPr>
            <a:r>
              <a:rPr lang="en-US" sz="1900" b="1" dirty="0">
                <a:solidFill>
                  <a:srgbClr val="12694A"/>
                </a:solidFill>
                <a:latin typeface="Cambria" pitchFamily="34" charset="0"/>
                <a:ea typeface="Cambria" pitchFamily="34" charset="-122"/>
                <a:cs typeface="Cambria" pitchFamily="34" charset="-120"/>
              </a:rPr>
              <a:t>₦2.4 billion</a:t>
            </a:r>
            <a:endParaRPr lang="en-US" sz="1900" dirty="0"/>
          </a:p>
        </p:txBody>
      </p:sp>
      <p:sp>
        <p:nvSpPr>
          <p:cNvPr id="16" name="Shape 14"/>
          <p:cNvSpPr/>
          <p:nvPr/>
        </p:nvSpPr>
        <p:spPr>
          <a:xfrm>
            <a:off x="685800" y="3922776"/>
            <a:ext cx="10789920" cy="960120"/>
          </a:xfrm>
          <a:prstGeom prst="roundRect">
            <a:avLst>
              <a:gd name="adj" fmla="val 8571"/>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17" name="Shape 15"/>
          <p:cNvSpPr/>
          <p:nvPr/>
        </p:nvSpPr>
        <p:spPr>
          <a:xfrm>
            <a:off x="685800" y="3922776"/>
            <a:ext cx="1508760" cy="960120"/>
          </a:xfrm>
          <a:prstGeom prst="roundRect">
            <a:avLst>
              <a:gd name="adj" fmla="val 8571"/>
            </a:avLst>
          </a:prstGeom>
          <a:solidFill>
            <a:srgbClr val="D9952A"/>
          </a:solidFill>
          <a:ln w="12700">
            <a:solidFill>
              <a:srgbClr val="D9952A"/>
            </a:solidFill>
            <a:prstDash val="solid"/>
          </a:ln>
        </p:spPr>
      </p:sp>
      <p:sp>
        <p:nvSpPr>
          <p:cNvPr id="18" name="Text 16"/>
          <p:cNvSpPr/>
          <p:nvPr/>
        </p:nvSpPr>
        <p:spPr>
          <a:xfrm>
            <a:off x="777240" y="4069080"/>
            <a:ext cx="1325880" cy="365760"/>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Phase 2</a:t>
            </a:r>
            <a:endParaRPr lang="en-US" sz="1500" dirty="0"/>
          </a:p>
        </p:txBody>
      </p:sp>
      <p:sp>
        <p:nvSpPr>
          <p:cNvPr id="19" name="Text 17"/>
          <p:cNvSpPr/>
          <p:nvPr/>
        </p:nvSpPr>
        <p:spPr>
          <a:xfrm>
            <a:off x="777240" y="4425696"/>
            <a:ext cx="1325880" cy="320040"/>
          </a:xfrm>
          <a:prstGeom prst="rect">
            <a:avLst/>
          </a:prstGeom>
          <a:noFill/>
          <a:ln/>
        </p:spPr>
        <p:txBody>
          <a:bodyPr wrap="square" lIns="0" tIns="0" rIns="0" bIns="0" rtlCol="0" anchor="ctr"/>
          <a:lstStyle/>
          <a:p>
            <a:pPr algn="ctr" indent="0" marL="0">
              <a:buNone/>
            </a:pPr>
            <a:r>
              <a:rPr lang="en-US" sz="1050" dirty="0">
                <a:solidFill>
                  <a:srgbClr val="F2E9D8"/>
                </a:solidFill>
                <a:latin typeface="Calibri" pitchFamily="34" charset="0"/>
                <a:ea typeface="Calibri" pitchFamily="34" charset="-122"/>
                <a:cs typeface="Calibri" pitchFamily="34" charset="-120"/>
              </a:rPr>
              <a:t>Months 9–33</a:t>
            </a:r>
            <a:endParaRPr lang="en-US" sz="1050" dirty="0"/>
          </a:p>
        </p:txBody>
      </p:sp>
      <p:sp>
        <p:nvSpPr>
          <p:cNvPr id="20" name="Text 18"/>
          <p:cNvSpPr/>
          <p:nvPr/>
        </p:nvSpPr>
        <p:spPr>
          <a:xfrm>
            <a:off x="2423160" y="3922776"/>
            <a:ext cx="6766560" cy="960120"/>
          </a:xfrm>
          <a:prstGeom prst="rect">
            <a:avLst/>
          </a:prstGeom>
          <a:noFill/>
          <a:ln/>
        </p:spPr>
        <p:txBody>
          <a:bodyPr wrap="square" lIns="0" tIns="0" rIns="0" bIns="0" rtlCol="0" anchor="ctr"/>
          <a:lstStyle/>
          <a:p>
            <a:pPr indent="0" marL="0">
              <a:lnSpc>
                <a:spcPts val="1800"/>
              </a:lnSpc>
              <a:buNone/>
            </a:pPr>
            <a:r>
              <a:rPr lang="en-US" sz="1250" dirty="0">
                <a:solidFill>
                  <a:srgbClr val="1C1E1B"/>
                </a:solidFill>
                <a:latin typeface="Calibri" pitchFamily="34" charset="0"/>
                <a:ea typeface="Calibri" pitchFamily="34" charset="-122"/>
                <a:cs typeface="Calibri" pitchFamily="34" charset="-120"/>
              </a:rPr>
              <a:t>Renewed Hope Frontier 250 — the 250 highest-need communities, plus the first six international border markets</a:t>
            </a:r>
            <a:endParaRPr lang="en-US" sz="1250" dirty="0"/>
          </a:p>
        </p:txBody>
      </p:sp>
      <p:sp>
        <p:nvSpPr>
          <p:cNvPr id="21" name="Text 19"/>
          <p:cNvSpPr/>
          <p:nvPr/>
        </p:nvSpPr>
        <p:spPr>
          <a:xfrm>
            <a:off x="9326880" y="3922776"/>
            <a:ext cx="1965960" cy="960120"/>
          </a:xfrm>
          <a:prstGeom prst="rect">
            <a:avLst/>
          </a:prstGeom>
          <a:noFill/>
          <a:ln/>
        </p:spPr>
        <p:txBody>
          <a:bodyPr wrap="square" lIns="0" tIns="0" rIns="0" bIns="0" rtlCol="0" anchor="ctr"/>
          <a:lstStyle/>
          <a:p>
            <a:pPr algn="r" indent="0" marL="0">
              <a:buNone/>
            </a:pPr>
            <a:r>
              <a:rPr lang="en-US" sz="1900" b="1" dirty="0">
                <a:solidFill>
                  <a:srgbClr val="D9952A"/>
                </a:solidFill>
                <a:latin typeface="Cambria" pitchFamily="34" charset="0"/>
                <a:ea typeface="Cambria" pitchFamily="34" charset="-122"/>
                <a:cs typeface="Cambria" pitchFamily="34" charset="-120"/>
              </a:rPr>
              <a:t>₦21 billion</a:t>
            </a:r>
            <a:endParaRPr lang="en-US" sz="1900" dirty="0"/>
          </a:p>
        </p:txBody>
      </p:sp>
      <p:sp>
        <p:nvSpPr>
          <p:cNvPr id="22" name="Shape 20"/>
          <p:cNvSpPr/>
          <p:nvPr/>
        </p:nvSpPr>
        <p:spPr>
          <a:xfrm>
            <a:off x="685800" y="5038344"/>
            <a:ext cx="10789920" cy="960120"/>
          </a:xfrm>
          <a:prstGeom prst="roundRect">
            <a:avLst>
              <a:gd name="adj" fmla="val 8571"/>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23" name="Shape 21"/>
          <p:cNvSpPr/>
          <p:nvPr/>
        </p:nvSpPr>
        <p:spPr>
          <a:xfrm>
            <a:off x="685800" y="5038344"/>
            <a:ext cx="1508760" cy="960120"/>
          </a:xfrm>
          <a:prstGeom prst="roundRect">
            <a:avLst>
              <a:gd name="adj" fmla="val 8571"/>
            </a:avLst>
          </a:prstGeom>
          <a:solidFill>
            <a:srgbClr val="B8873C"/>
          </a:solidFill>
          <a:ln w="12700">
            <a:solidFill>
              <a:srgbClr val="B8873C"/>
            </a:solidFill>
            <a:prstDash val="solid"/>
          </a:ln>
        </p:spPr>
      </p:sp>
      <p:sp>
        <p:nvSpPr>
          <p:cNvPr id="24" name="Text 22"/>
          <p:cNvSpPr/>
          <p:nvPr/>
        </p:nvSpPr>
        <p:spPr>
          <a:xfrm>
            <a:off x="777240" y="5184648"/>
            <a:ext cx="1325880" cy="365760"/>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Phase 3</a:t>
            </a:r>
            <a:endParaRPr lang="en-US" sz="1500" dirty="0"/>
          </a:p>
        </p:txBody>
      </p:sp>
      <p:sp>
        <p:nvSpPr>
          <p:cNvPr id="25" name="Text 23"/>
          <p:cNvSpPr/>
          <p:nvPr/>
        </p:nvSpPr>
        <p:spPr>
          <a:xfrm>
            <a:off x="777240" y="5541264"/>
            <a:ext cx="1325880" cy="320040"/>
          </a:xfrm>
          <a:prstGeom prst="rect">
            <a:avLst/>
          </a:prstGeom>
          <a:noFill/>
          <a:ln/>
        </p:spPr>
        <p:txBody>
          <a:bodyPr wrap="square" lIns="0" tIns="0" rIns="0" bIns="0" rtlCol="0" anchor="ctr"/>
          <a:lstStyle/>
          <a:p>
            <a:pPr algn="ctr" indent="0" marL="0">
              <a:buNone/>
            </a:pPr>
            <a:r>
              <a:rPr lang="en-US" sz="1050" dirty="0">
                <a:solidFill>
                  <a:srgbClr val="F2E9D8"/>
                </a:solidFill>
                <a:latin typeface="Calibri" pitchFamily="34" charset="0"/>
                <a:ea typeface="Calibri" pitchFamily="34" charset="-122"/>
                <a:cs typeface="Calibri" pitchFamily="34" charset="-120"/>
              </a:rPr>
              <a:t>Years 3–8</a:t>
            </a:r>
            <a:endParaRPr lang="en-US" sz="1050" dirty="0"/>
          </a:p>
        </p:txBody>
      </p:sp>
      <p:sp>
        <p:nvSpPr>
          <p:cNvPr id="26" name="Text 24"/>
          <p:cNvSpPr/>
          <p:nvPr/>
        </p:nvSpPr>
        <p:spPr>
          <a:xfrm>
            <a:off x="2423160" y="5038344"/>
            <a:ext cx="6766560" cy="960120"/>
          </a:xfrm>
          <a:prstGeom prst="rect">
            <a:avLst/>
          </a:prstGeom>
          <a:noFill/>
          <a:ln/>
        </p:spPr>
        <p:txBody>
          <a:bodyPr wrap="square" lIns="0" tIns="0" rIns="0" bIns="0" rtlCol="0" anchor="ctr"/>
          <a:lstStyle/>
          <a:p>
            <a:pPr indent="0" marL="0">
              <a:lnSpc>
                <a:spcPts val="1800"/>
              </a:lnSpc>
              <a:buNone/>
            </a:pPr>
            <a:r>
              <a:rPr lang="en-US" sz="1250" dirty="0">
                <a:solidFill>
                  <a:srgbClr val="1C1E1B"/>
                </a:solidFill>
                <a:latin typeface="Calibri" pitchFamily="34" charset="0"/>
                <a:ea typeface="Calibri" pitchFamily="34" charset="-122"/>
                <a:cs typeface="Calibri" pitchFamily="34" charset="-120"/>
              </a:rPr>
              <a:t>National coverage of all 2,000+ border communities, blended with Federal, State and partner funding</a:t>
            </a:r>
            <a:endParaRPr lang="en-US" sz="1250" dirty="0"/>
          </a:p>
        </p:txBody>
      </p:sp>
      <p:sp>
        <p:nvSpPr>
          <p:cNvPr id="27" name="Text 25"/>
          <p:cNvSpPr/>
          <p:nvPr/>
        </p:nvSpPr>
        <p:spPr>
          <a:xfrm>
            <a:off x="9326880" y="5038344"/>
            <a:ext cx="1965960" cy="960120"/>
          </a:xfrm>
          <a:prstGeom prst="rect">
            <a:avLst/>
          </a:prstGeom>
          <a:noFill/>
          <a:ln/>
        </p:spPr>
        <p:txBody>
          <a:bodyPr wrap="square" lIns="0" tIns="0" rIns="0" bIns="0" rtlCol="0" anchor="ctr"/>
          <a:lstStyle/>
          <a:p>
            <a:pPr algn="r" indent="0" marL="0">
              <a:buNone/>
            </a:pPr>
            <a:r>
              <a:rPr lang="en-US" sz="1900" b="1" dirty="0">
                <a:solidFill>
                  <a:srgbClr val="B8873C"/>
                </a:solidFill>
                <a:latin typeface="Cambria" pitchFamily="34" charset="0"/>
                <a:ea typeface="Cambria" pitchFamily="34" charset="-122"/>
                <a:cs typeface="Cambria" pitchFamily="34" charset="-120"/>
              </a:rPr>
              <a:t>₦180 billion</a:t>
            </a:r>
            <a:endParaRPr lang="en-US" sz="1900" dirty="0"/>
          </a:p>
        </p:txBody>
      </p:sp>
      <p:sp>
        <p:nvSpPr>
          <p:cNvPr id="28" name="Text 26"/>
          <p:cNvSpPr/>
          <p:nvPr/>
        </p:nvSpPr>
        <p:spPr>
          <a:xfrm>
            <a:off x="685800" y="6263640"/>
            <a:ext cx="10789920" cy="365760"/>
          </a:xfrm>
          <a:prstGeom prst="rect">
            <a:avLst/>
          </a:prstGeom>
          <a:noFill/>
          <a:ln/>
        </p:spPr>
        <p:txBody>
          <a:bodyPr wrap="square" lIns="0" tIns="0" rIns="0" bIns="0" rtlCol="0" anchor="ctr"/>
          <a:lstStyle/>
          <a:p>
            <a:pPr indent="0" marL="0">
              <a:buNone/>
            </a:pPr>
            <a:r>
              <a:rPr lang="en-US" sz="1150" i="1" dirty="0">
                <a:solidFill>
                  <a:srgbClr val="6E6B63"/>
                </a:solidFill>
                <a:latin typeface="Calibri" pitchFamily="34" charset="0"/>
                <a:ea typeface="Calibri" pitchFamily="34" charset="-122"/>
                <a:cs typeface="Calibri" pitchFamily="34" charset="-120"/>
              </a:rPr>
              <a:t>Only Phase 0 is requested for immediate approval. Phase 1–3 figures are indicative planning estimates, to be replaced by field-validated unit costs in Phase 0.</a:t>
            </a:r>
            <a:endParaRPr lang="en-US" sz="11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THE REQUEST</a:t>
            </a:r>
            <a:endParaRPr lang="en-US" sz="1150" dirty="0"/>
          </a:p>
        </p:txBody>
      </p:sp>
      <p:sp>
        <p:nvSpPr>
          <p:cNvPr id="3" name="Text 1"/>
          <p:cNvSpPr/>
          <p:nvPr/>
        </p:nvSpPr>
        <p:spPr>
          <a:xfrm>
            <a:off x="685800" y="457200"/>
            <a:ext cx="10789920" cy="822960"/>
          </a:xfrm>
          <a:prstGeom prst="rect">
            <a:avLst/>
          </a:prstGeom>
          <a:noFill/>
          <a:ln/>
        </p:spPr>
        <p:txBody>
          <a:bodyPr wrap="square" lIns="0" tIns="0" rIns="0" bIns="0" rtlCol="0" anchor="ctr"/>
          <a:lstStyle/>
          <a:p>
            <a:pPr algn="l" indent="0" marL="0">
              <a:buNone/>
            </a:pPr>
            <a:r>
              <a:rPr lang="en-US" sz="3400" b="1" dirty="0">
                <a:solidFill>
                  <a:srgbClr val="0B4D33"/>
                </a:solidFill>
                <a:latin typeface="Cambria" pitchFamily="34" charset="0"/>
                <a:ea typeface="Cambria" pitchFamily="34" charset="-122"/>
                <a:cs typeface="Cambria" pitchFamily="34" charset="-120"/>
              </a:rPr>
              <a:t>What we respectfully ask of Your Excellency</a:t>
            </a:r>
            <a:endParaRPr lang="en-US" sz="3400" dirty="0"/>
          </a:p>
        </p:txBody>
      </p:sp>
      <p:sp>
        <p:nvSpPr>
          <p:cNvPr id="4" name="Shape 2"/>
          <p:cNvSpPr/>
          <p:nvPr/>
        </p:nvSpPr>
        <p:spPr>
          <a:xfrm>
            <a:off x="685800" y="1600200"/>
            <a:ext cx="6858000" cy="658368"/>
          </a:xfrm>
          <a:prstGeom prst="roundRect">
            <a:avLst>
              <a:gd name="adj" fmla="val 12500"/>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5" name="Shape 3"/>
          <p:cNvSpPr/>
          <p:nvPr/>
        </p:nvSpPr>
        <p:spPr>
          <a:xfrm>
            <a:off x="868680" y="1728216"/>
            <a:ext cx="402336" cy="402336"/>
          </a:xfrm>
          <a:prstGeom prst="ellipse">
            <a:avLst/>
          </a:prstGeom>
          <a:solidFill>
            <a:srgbClr val="0B4D33"/>
          </a:solidFill>
          <a:ln w="12700">
            <a:solidFill>
              <a:srgbClr val="0B4D33"/>
            </a:solidFill>
            <a:prstDash val="solid"/>
          </a:ln>
        </p:spPr>
      </p:sp>
      <p:sp>
        <p:nvSpPr>
          <p:cNvPr id="6" name="Text 4"/>
          <p:cNvSpPr/>
          <p:nvPr/>
        </p:nvSpPr>
        <p:spPr>
          <a:xfrm>
            <a:off x="868680" y="1728216"/>
            <a:ext cx="402336" cy="402336"/>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1417320" y="1600200"/>
            <a:ext cx="5989320" cy="658368"/>
          </a:xfrm>
          <a:prstGeom prst="rect">
            <a:avLst/>
          </a:prstGeom>
          <a:noFill/>
          <a:ln/>
        </p:spPr>
        <p:txBody>
          <a:bodyPr wrap="square" lIns="0" tIns="0" rIns="0" bIns="0" rtlCol="0" anchor="ctr"/>
          <a:lstStyle/>
          <a:p>
            <a:pPr indent="0" marL="0">
              <a:lnSpc>
                <a:spcPts val="1700"/>
              </a:lnSpc>
              <a:buNone/>
            </a:pPr>
            <a:r>
              <a:rPr lang="en-US" sz="1250" dirty="0">
                <a:solidFill>
                  <a:srgbClr val="1C1E1B"/>
                </a:solidFill>
                <a:latin typeface="Calibri" pitchFamily="34" charset="0"/>
                <a:ea typeface="Calibri" pitchFamily="34" charset="-122"/>
                <a:cs typeface="Calibri" pitchFamily="34" charset="-120"/>
              </a:rPr>
              <a:t>Adopt the Renewed Hope Frontier Programme as a flagship initiative of the Renewed Hope Initiative</a:t>
            </a:r>
            <a:endParaRPr lang="en-US" sz="1250" dirty="0"/>
          </a:p>
        </p:txBody>
      </p:sp>
      <p:sp>
        <p:nvSpPr>
          <p:cNvPr id="8" name="Shape 6"/>
          <p:cNvSpPr/>
          <p:nvPr/>
        </p:nvSpPr>
        <p:spPr>
          <a:xfrm>
            <a:off x="685800" y="2386584"/>
            <a:ext cx="6858000" cy="658368"/>
          </a:xfrm>
          <a:prstGeom prst="roundRect">
            <a:avLst>
              <a:gd name="adj" fmla="val 12500"/>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9" name="Shape 7"/>
          <p:cNvSpPr/>
          <p:nvPr/>
        </p:nvSpPr>
        <p:spPr>
          <a:xfrm>
            <a:off x="868680" y="2514600"/>
            <a:ext cx="402336" cy="402336"/>
          </a:xfrm>
          <a:prstGeom prst="ellipse">
            <a:avLst/>
          </a:prstGeom>
          <a:solidFill>
            <a:srgbClr val="0B4D33"/>
          </a:solidFill>
          <a:ln w="12700">
            <a:solidFill>
              <a:srgbClr val="0B4D33"/>
            </a:solidFill>
            <a:prstDash val="solid"/>
          </a:ln>
        </p:spPr>
      </p:sp>
      <p:sp>
        <p:nvSpPr>
          <p:cNvPr id="10" name="Text 8"/>
          <p:cNvSpPr/>
          <p:nvPr/>
        </p:nvSpPr>
        <p:spPr>
          <a:xfrm>
            <a:off x="868680" y="2514600"/>
            <a:ext cx="402336" cy="402336"/>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1" name="Text 9"/>
          <p:cNvSpPr/>
          <p:nvPr/>
        </p:nvSpPr>
        <p:spPr>
          <a:xfrm>
            <a:off x="1417320" y="2386584"/>
            <a:ext cx="5989320" cy="658368"/>
          </a:xfrm>
          <a:prstGeom prst="rect">
            <a:avLst/>
          </a:prstGeom>
          <a:noFill/>
          <a:ln/>
        </p:spPr>
        <p:txBody>
          <a:bodyPr wrap="square" lIns="0" tIns="0" rIns="0" bIns="0" rtlCol="0" anchor="ctr"/>
          <a:lstStyle/>
          <a:p>
            <a:pPr indent="0" marL="0">
              <a:lnSpc>
                <a:spcPts val="1700"/>
              </a:lnSpc>
              <a:buNone/>
            </a:pPr>
            <a:r>
              <a:rPr lang="en-US" sz="1250" dirty="0">
                <a:solidFill>
                  <a:srgbClr val="1C1E1B"/>
                </a:solidFill>
                <a:latin typeface="Calibri" pitchFamily="34" charset="0"/>
                <a:ea typeface="Calibri" pitchFamily="34" charset="-122"/>
                <a:cs typeface="Calibri" pitchFamily="34" charset="-120"/>
              </a:rPr>
              <a:t>Approve ₦30,000,000 for Phase 0 — the six-month Frontier Assessment</a:t>
            </a:r>
            <a:endParaRPr lang="en-US" sz="1250" dirty="0"/>
          </a:p>
        </p:txBody>
      </p:sp>
      <p:sp>
        <p:nvSpPr>
          <p:cNvPr id="12" name="Shape 10"/>
          <p:cNvSpPr/>
          <p:nvPr/>
        </p:nvSpPr>
        <p:spPr>
          <a:xfrm>
            <a:off x="685800" y="3172968"/>
            <a:ext cx="6858000" cy="658368"/>
          </a:xfrm>
          <a:prstGeom prst="roundRect">
            <a:avLst>
              <a:gd name="adj" fmla="val 12500"/>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13" name="Shape 11"/>
          <p:cNvSpPr/>
          <p:nvPr/>
        </p:nvSpPr>
        <p:spPr>
          <a:xfrm>
            <a:off x="868680" y="3300984"/>
            <a:ext cx="402336" cy="402336"/>
          </a:xfrm>
          <a:prstGeom prst="ellipse">
            <a:avLst/>
          </a:prstGeom>
          <a:solidFill>
            <a:srgbClr val="0B4D33"/>
          </a:solidFill>
          <a:ln w="12700">
            <a:solidFill>
              <a:srgbClr val="0B4D33"/>
            </a:solidFill>
            <a:prstDash val="solid"/>
          </a:ln>
        </p:spPr>
      </p:sp>
      <p:sp>
        <p:nvSpPr>
          <p:cNvPr id="14" name="Text 12"/>
          <p:cNvSpPr/>
          <p:nvPr/>
        </p:nvSpPr>
        <p:spPr>
          <a:xfrm>
            <a:off x="868680" y="3300984"/>
            <a:ext cx="402336" cy="402336"/>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5" name="Text 13"/>
          <p:cNvSpPr/>
          <p:nvPr/>
        </p:nvSpPr>
        <p:spPr>
          <a:xfrm>
            <a:off x="1417320" y="3172968"/>
            <a:ext cx="5989320" cy="658368"/>
          </a:xfrm>
          <a:prstGeom prst="rect">
            <a:avLst/>
          </a:prstGeom>
          <a:noFill/>
          <a:ln/>
        </p:spPr>
        <p:txBody>
          <a:bodyPr wrap="square" lIns="0" tIns="0" rIns="0" bIns="0" rtlCol="0" anchor="ctr"/>
          <a:lstStyle/>
          <a:p>
            <a:pPr indent="0" marL="0">
              <a:lnSpc>
                <a:spcPts val="1700"/>
              </a:lnSpc>
              <a:buNone/>
            </a:pPr>
            <a:r>
              <a:rPr lang="en-US" sz="1250" dirty="0">
                <a:solidFill>
                  <a:srgbClr val="1C1E1B"/>
                </a:solidFill>
                <a:latin typeface="Calibri" pitchFamily="34" charset="0"/>
                <a:ea typeface="Calibri" pitchFamily="34" charset="-122"/>
                <a:cs typeface="Calibri" pitchFamily="34" charset="-120"/>
              </a:rPr>
              <a:t>Constitute the Frontier Programme Council under your chairmanship</a:t>
            </a:r>
            <a:endParaRPr lang="en-US" sz="1250" dirty="0"/>
          </a:p>
        </p:txBody>
      </p:sp>
      <p:sp>
        <p:nvSpPr>
          <p:cNvPr id="16" name="Shape 14"/>
          <p:cNvSpPr/>
          <p:nvPr/>
        </p:nvSpPr>
        <p:spPr>
          <a:xfrm>
            <a:off x="685800" y="3959352"/>
            <a:ext cx="6858000" cy="658368"/>
          </a:xfrm>
          <a:prstGeom prst="roundRect">
            <a:avLst>
              <a:gd name="adj" fmla="val 12500"/>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17" name="Shape 15"/>
          <p:cNvSpPr/>
          <p:nvPr/>
        </p:nvSpPr>
        <p:spPr>
          <a:xfrm>
            <a:off x="868680" y="4087368"/>
            <a:ext cx="402336" cy="402336"/>
          </a:xfrm>
          <a:prstGeom prst="ellipse">
            <a:avLst/>
          </a:prstGeom>
          <a:solidFill>
            <a:srgbClr val="0B4D33"/>
          </a:solidFill>
          <a:ln w="12700">
            <a:solidFill>
              <a:srgbClr val="0B4D33"/>
            </a:solidFill>
            <a:prstDash val="solid"/>
          </a:ln>
        </p:spPr>
      </p:sp>
      <p:sp>
        <p:nvSpPr>
          <p:cNvPr id="18" name="Text 16"/>
          <p:cNvSpPr/>
          <p:nvPr/>
        </p:nvSpPr>
        <p:spPr>
          <a:xfrm>
            <a:off x="868680" y="4087368"/>
            <a:ext cx="402336" cy="402336"/>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19" name="Text 17"/>
          <p:cNvSpPr/>
          <p:nvPr/>
        </p:nvSpPr>
        <p:spPr>
          <a:xfrm>
            <a:off x="1417320" y="3959352"/>
            <a:ext cx="5989320" cy="658368"/>
          </a:xfrm>
          <a:prstGeom prst="rect">
            <a:avLst/>
          </a:prstGeom>
          <a:noFill/>
          <a:ln/>
        </p:spPr>
        <p:txBody>
          <a:bodyPr wrap="square" lIns="0" tIns="0" rIns="0" bIns="0" rtlCol="0" anchor="ctr"/>
          <a:lstStyle/>
          <a:p>
            <a:pPr indent="0" marL="0">
              <a:lnSpc>
                <a:spcPts val="1700"/>
              </a:lnSpc>
              <a:buNone/>
            </a:pPr>
            <a:r>
              <a:rPr lang="en-US" sz="1250" dirty="0">
                <a:solidFill>
                  <a:srgbClr val="1C1E1B"/>
                </a:solidFill>
                <a:latin typeface="Calibri" pitchFamily="34" charset="0"/>
                <a:ea typeface="Calibri" pitchFamily="34" charset="-122"/>
                <a:cs typeface="Calibri" pitchFamily="34" charset="-120"/>
              </a:rPr>
              <a:t>Invite the Governors’ Spouses Forum to name a State Frontier Patron in each of the 21 border States</a:t>
            </a:r>
            <a:endParaRPr lang="en-US" sz="1250" dirty="0"/>
          </a:p>
        </p:txBody>
      </p:sp>
      <p:sp>
        <p:nvSpPr>
          <p:cNvPr id="20" name="Shape 18"/>
          <p:cNvSpPr/>
          <p:nvPr/>
        </p:nvSpPr>
        <p:spPr>
          <a:xfrm>
            <a:off x="685800" y="4745736"/>
            <a:ext cx="6858000" cy="658368"/>
          </a:xfrm>
          <a:prstGeom prst="roundRect">
            <a:avLst>
              <a:gd name="adj" fmla="val 12500"/>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21" name="Shape 19"/>
          <p:cNvSpPr/>
          <p:nvPr/>
        </p:nvSpPr>
        <p:spPr>
          <a:xfrm>
            <a:off x="868680" y="4873752"/>
            <a:ext cx="402336" cy="402336"/>
          </a:xfrm>
          <a:prstGeom prst="ellipse">
            <a:avLst/>
          </a:prstGeom>
          <a:solidFill>
            <a:srgbClr val="0B4D33"/>
          </a:solidFill>
          <a:ln w="12700">
            <a:solidFill>
              <a:srgbClr val="0B4D33"/>
            </a:solidFill>
            <a:prstDash val="solid"/>
          </a:ln>
        </p:spPr>
      </p:sp>
      <p:sp>
        <p:nvSpPr>
          <p:cNvPr id="22" name="Text 20"/>
          <p:cNvSpPr/>
          <p:nvPr/>
        </p:nvSpPr>
        <p:spPr>
          <a:xfrm>
            <a:off x="868680" y="4873752"/>
            <a:ext cx="402336" cy="402336"/>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23" name="Text 21"/>
          <p:cNvSpPr/>
          <p:nvPr/>
        </p:nvSpPr>
        <p:spPr>
          <a:xfrm>
            <a:off x="1417320" y="4745736"/>
            <a:ext cx="5989320" cy="658368"/>
          </a:xfrm>
          <a:prstGeom prst="rect">
            <a:avLst/>
          </a:prstGeom>
          <a:noFill/>
          <a:ln/>
        </p:spPr>
        <p:txBody>
          <a:bodyPr wrap="square" lIns="0" tIns="0" rIns="0" bIns="0" rtlCol="0" anchor="ctr"/>
          <a:lstStyle/>
          <a:p>
            <a:pPr indent="0" marL="0">
              <a:lnSpc>
                <a:spcPts val="1700"/>
              </a:lnSpc>
              <a:buNone/>
            </a:pPr>
            <a:r>
              <a:rPr lang="en-US" sz="1250" dirty="0">
                <a:solidFill>
                  <a:srgbClr val="1C1E1B"/>
                </a:solidFill>
                <a:latin typeface="Calibri" pitchFamily="34" charset="0"/>
                <a:ea typeface="Calibri" pitchFamily="34" charset="-122"/>
                <a:cs typeface="Calibri" pitchFamily="34" charset="-120"/>
              </a:rPr>
              <a:t>Receive the findings at a National Frontier Summit in month six, launching the 100-Day Sprint</a:t>
            </a:r>
            <a:endParaRPr lang="en-US" sz="1250" dirty="0"/>
          </a:p>
        </p:txBody>
      </p:sp>
      <p:sp>
        <p:nvSpPr>
          <p:cNvPr id="24" name="Shape 22"/>
          <p:cNvSpPr/>
          <p:nvPr/>
        </p:nvSpPr>
        <p:spPr>
          <a:xfrm>
            <a:off x="7863840" y="1600200"/>
            <a:ext cx="3611880" cy="4023360"/>
          </a:xfrm>
          <a:prstGeom prst="roundRect">
            <a:avLst>
              <a:gd name="adj" fmla="val 2278"/>
            </a:avLst>
          </a:prstGeom>
          <a:solidFill>
            <a:srgbClr val="0B4D33"/>
          </a:solidFill>
          <a:ln w="12700">
            <a:solidFill>
              <a:srgbClr val="0B4D33"/>
            </a:solidFill>
            <a:prstDash val="solid"/>
          </a:ln>
          <a:effectLst>
            <a:outerShdw sx="100000" sy="100000" kx="0" ky="0" algn="bl" rotWithShape="0" blurRad="101600" dist="19050" dir="5400000">
              <a:srgbClr val="000000">
                <a:alpha val="7000"/>
              </a:srgbClr>
            </a:outerShdw>
          </a:effectLst>
        </p:spPr>
      </p:sp>
      <p:sp>
        <p:nvSpPr>
          <p:cNvPr id="25" name="Text 23"/>
          <p:cNvSpPr/>
          <p:nvPr/>
        </p:nvSpPr>
        <p:spPr>
          <a:xfrm>
            <a:off x="8138160" y="1874520"/>
            <a:ext cx="3108960" cy="868680"/>
          </a:xfrm>
          <a:prstGeom prst="rect">
            <a:avLst/>
          </a:prstGeom>
          <a:noFill/>
          <a:ln/>
        </p:spPr>
        <p:txBody>
          <a:bodyPr wrap="square" lIns="0" tIns="0" rIns="0" bIns="0" rtlCol="0" anchor="ctr"/>
          <a:lstStyle/>
          <a:p>
            <a:pPr indent="0" marL="0">
              <a:buNone/>
            </a:pPr>
            <a:r>
              <a:rPr lang="en-US" sz="4400" b="1" dirty="0">
                <a:solidFill>
                  <a:srgbClr val="D9952A"/>
                </a:solidFill>
                <a:latin typeface="Cambria" pitchFamily="34" charset="0"/>
                <a:ea typeface="Cambria" pitchFamily="34" charset="-122"/>
                <a:cs typeface="Cambria" pitchFamily="34" charset="-120"/>
              </a:rPr>
              <a:t>₦30m</a:t>
            </a:r>
            <a:endParaRPr lang="en-US" sz="4400" dirty="0"/>
          </a:p>
        </p:txBody>
      </p:sp>
      <p:sp>
        <p:nvSpPr>
          <p:cNvPr id="26" name="Text 24"/>
          <p:cNvSpPr/>
          <p:nvPr/>
        </p:nvSpPr>
        <p:spPr>
          <a:xfrm>
            <a:off x="8138160" y="2788920"/>
            <a:ext cx="3108960" cy="320040"/>
          </a:xfrm>
          <a:prstGeom prst="rect">
            <a:avLst/>
          </a:prstGeom>
          <a:noFill/>
          <a:ln/>
        </p:spPr>
        <p:txBody>
          <a:bodyPr wrap="square" lIns="0" tIns="0" rIns="0" bIns="0" rtlCol="0" anchor="ctr"/>
          <a:lstStyle/>
          <a:p>
            <a:pPr indent="0" marL="0">
              <a:buNone/>
            </a:pPr>
            <a:r>
              <a:rPr lang="en-US" sz="1200" b="1" spc="140" kern="0" dirty="0">
                <a:solidFill>
                  <a:srgbClr val="9FBDAD"/>
                </a:solidFill>
                <a:latin typeface="Calibri" pitchFamily="34" charset="0"/>
                <a:ea typeface="Calibri" pitchFamily="34" charset="-122"/>
                <a:cs typeface="Calibri" pitchFamily="34" charset="-120"/>
              </a:rPr>
              <a:t>What it buys</a:t>
            </a:r>
            <a:endParaRPr lang="en-US" sz="1200" dirty="0"/>
          </a:p>
        </p:txBody>
      </p:sp>
      <p:sp>
        <p:nvSpPr>
          <p:cNvPr id="27" name="Text 25"/>
          <p:cNvSpPr/>
          <p:nvPr/>
        </p:nvSpPr>
        <p:spPr>
          <a:xfrm>
            <a:off x="8138160" y="3127248"/>
            <a:ext cx="3127248" cy="2377440"/>
          </a:xfrm>
          <a:prstGeom prst="rect">
            <a:avLst/>
          </a:prstGeom>
          <a:noFill/>
          <a:ln/>
        </p:spPr>
        <p:txBody>
          <a:bodyPr wrap="square" lIns="0" tIns="0" rIns="0" bIns="0" rtlCol="0" anchor="ctr"/>
          <a:lstStyle/>
          <a:p>
            <a:pPr marL="342900" indent="-342900">
              <a:lnSpc>
                <a:spcPts val="1600"/>
              </a:lnSpc>
              <a:spcAft>
                <a:spcPts val="600"/>
              </a:spcAft>
              <a:buSzPct val="100000"/>
              <a:buChar char="•"/>
            </a:pPr>
            <a:r>
              <a:rPr lang="en-US" sz="1150" dirty="0">
                <a:solidFill>
                  <a:srgbClr val="D7E5DC"/>
                </a:solidFill>
                <a:latin typeface="Calibri" pitchFamily="34" charset="0"/>
                <a:ea typeface="Calibri" pitchFamily="34" charset="-122"/>
                <a:cs typeface="Calibri" pitchFamily="34" charset="-120"/>
              </a:rPr>
              <a:t>A defensible national evidence base for 20 million citizens</a:t>
            </a:r>
            <a:endParaRPr lang="en-US" sz="1150" dirty="0"/>
          </a:p>
          <a:p>
            <a:pPr marL="342900" indent="-342900">
              <a:lnSpc>
                <a:spcPts val="1600"/>
              </a:lnSpc>
              <a:spcAft>
                <a:spcPts val="600"/>
              </a:spcAft>
              <a:buSzPct val="100000"/>
              <a:buChar char="•"/>
            </a:pPr>
            <a:r>
              <a:rPr lang="en-US" sz="1150" dirty="0">
                <a:solidFill>
                  <a:srgbClr val="D7E5DC"/>
                </a:solidFill>
                <a:latin typeface="Calibri" pitchFamily="34" charset="0"/>
                <a:ea typeface="Calibri" pitchFamily="34" charset="-122"/>
                <a:cs typeface="Calibri" pitchFamily="34" charset="-120"/>
              </a:rPr>
              <a:t>The first authoritative register of Nigeria’s frontier</a:t>
            </a:r>
            <a:endParaRPr lang="en-US" sz="1150" dirty="0"/>
          </a:p>
          <a:p>
            <a:pPr marL="342900" indent="-342900">
              <a:lnSpc>
                <a:spcPts val="1600"/>
              </a:lnSpc>
              <a:spcAft>
                <a:spcPts val="600"/>
              </a:spcAft>
              <a:buSzPct val="100000"/>
              <a:buChar char="•"/>
            </a:pPr>
            <a:r>
              <a:rPr lang="en-US" sz="1150" dirty="0">
                <a:solidFill>
                  <a:srgbClr val="D7E5DC"/>
                </a:solidFill>
                <a:latin typeface="Calibri" pitchFamily="34" charset="0"/>
                <a:ea typeface="Calibri" pitchFamily="34" charset="-122"/>
                <a:cs typeface="Calibri" pitchFamily="34" charset="-120"/>
              </a:rPr>
              <a:t>A public dashboard the whole country can inspect</a:t>
            </a:r>
            <a:endParaRPr lang="en-US" sz="1150" dirty="0"/>
          </a:p>
          <a:p>
            <a:pPr marL="342900" indent="-342900">
              <a:lnSpc>
                <a:spcPts val="1600"/>
              </a:lnSpc>
              <a:spcAft>
                <a:spcPts val="600"/>
              </a:spcAft>
              <a:buSzPct val="100000"/>
              <a:buChar char="•"/>
            </a:pPr>
            <a:r>
              <a:rPr lang="en-US" sz="1150" dirty="0">
                <a:solidFill>
                  <a:srgbClr val="D7E5DC"/>
                </a:solidFill>
                <a:latin typeface="Calibri" pitchFamily="34" charset="0"/>
                <a:ea typeface="Calibri" pitchFamily="34" charset="-122"/>
                <a:cs typeface="Calibri" pitchFamily="34" charset="-120"/>
              </a:rPr>
              <a:t>A costed plan that turns ₦50bn already appropriated into verified delivery</a:t>
            </a:r>
            <a:endParaRPr lang="en-US" sz="1150" dirty="0"/>
          </a:p>
          <a:p>
            <a:pPr marL="342900" indent="-342900">
              <a:lnSpc>
                <a:spcPts val="1600"/>
              </a:lnSpc>
              <a:buSzPct val="100000"/>
              <a:buChar char="•"/>
            </a:pPr>
            <a:r>
              <a:rPr lang="en-US" sz="1150" dirty="0">
                <a:solidFill>
                  <a:srgbClr val="D7E5DC"/>
                </a:solidFill>
                <a:latin typeface="Calibri" pitchFamily="34" charset="0"/>
                <a:ea typeface="Calibri" pitchFamily="34" charset="-122"/>
                <a:cs typeface="Calibri" pitchFamily="34" charset="-120"/>
              </a:rPr>
              <a:t>Recorded testimony from frontier mothers, teachers and elders</a:t>
            </a:r>
            <a:endParaRPr lang="en-US" sz="11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0B4D33"/>
        </a:solidFill>
      </p:bgPr>
    </p:bg>
    <p:spTree>
      <p:nvGrpSpPr>
        <p:cNvPr id="1" name=""/>
        <p:cNvGrpSpPr/>
        <p:nvPr/>
      </p:nvGrpSpPr>
      <p:grpSpPr>
        <a:xfrm>
          <a:off x="0" y="0"/>
          <a:ext cx="0" cy="0"/>
          <a:chOff x="0" y="0"/>
          <a:chExt cx="0" cy="0"/>
        </a:xfrm>
      </p:grpSpPr>
      <p:sp>
        <p:nvSpPr>
          <p:cNvPr id="2" name="Shape 0"/>
          <p:cNvSpPr/>
          <p:nvPr/>
        </p:nvSpPr>
        <p:spPr>
          <a:xfrm>
            <a:off x="8778240" y="-2011680"/>
            <a:ext cx="5669280" cy="5669280"/>
          </a:xfrm>
          <a:prstGeom prst="ellipse">
            <a:avLst/>
          </a:prstGeom>
          <a:solidFill>
            <a:srgbClr val="12694A"/>
          </a:solidFill>
          <a:ln w="12700">
            <a:solidFill>
              <a:srgbClr val="12694A"/>
            </a:solidFill>
            <a:prstDash val="solid"/>
          </a:ln>
        </p:spPr>
      </p:sp>
      <p:sp>
        <p:nvSpPr>
          <p:cNvPr id="3" name="Shape 1"/>
          <p:cNvSpPr/>
          <p:nvPr/>
        </p:nvSpPr>
        <p:spPr>
          <a:xfrm>
            <a:off x="10241280" y="-822960"/>
            <a:ext cx="2926080" cy="2926080"/>
          </a:xfrm>
          <a:prstGeom prst="ellipse">
            <a:avLst/>
          </a:prstGeom>
          <a:solidFill>
            <a:srgbClr val="D9952A"/>
          </a:solidFill>
          <a:ln w="12700">
            <a:solidFill>
              <a:srgbClr val="D9952A"/>
            </a:solidFill>
            <a:prstDash val="solid"/>
          </a:ln>
        </p:spPr>
      </p:sp>
      <p:sp>
        <p:nvSpPr>
          <p:cNvPr id="4" name="Text 2"/>
          <p:cNvSpPr/>
          <p:nvPr/>
        </p:nvSpPr>
        <p:spPr>
          <a:xfrm>
            <a:off x="822960" y="1371600"/>
            <a:ext cx="7772400" cy="365760"/>
          </a:xfrm>
          <a:prstGeom prst="rect">
            <a:avLst/>
          </a:prstGeom>
          <a:noFill/>
          <a:ln/>
        </p:spPr>
        <p:txBody>
          <a:bodyPr wrap="square" lIns="0" tIns="0" rIns="0" bIns="0" rtlCol="0" anchor="ctr"/>
          <a:lstStyle/>
          <a:p>
            <a:pPr indent="0" marL="0">
              <a:buNone/>
            </a:pPr>
            <a:r>
              <a:rPr lang="en-US" sz="1250" b="1" spc="300" kern="0" dirty="0">
                <a:solidFill>
                  <a:srgbClr val="D9952A"/>
                </a:solidFill>
                <a:latin typeface="Calibri" pitchFamily="34" charset="0"/>
                <a:ea typeface="Calibri" pitchFamily="34" charset="-122"/>
                <a:cs typeface="Calibri" pitchFamily="34" charset="-120"/>
              </a:rPr>
              <a:t>THE LEGACY</a:t>
            </a:r>
            <a:endParaRPr lang="en-US" sz="1250" dirty="0"/>
          </a:p>
        </p:txBody>
      </p:sp>
      <p:sp>
        <p:nvSpPr>
          <p:cNvPr id="5" name="Text 3"/>
          <p:cNvSpPr/>
          <p:nvPr/>
        </p:nvSpPr>
        <p:spPr>
          <a:xfrm>
            <a:off x="822960" y="1874520"/>
            <a:ext cx="8595360" cy="1371600"/>
          </a:xfrm>
          <a:prstGeom prst="rect">
            <a:avLst/>
          </a:prstGeom>
          <a:noFill/>
          <a:ln/>
        </p:spPr>
        <p:txBody>
          <a:bodyPr wrap="square" lIns="0" tIns="0" rIns="0" bIns="0" rtlCol="0" anchor="ctr"/>
          <a:lstStyle/>
          <a:p>
            <a:pPr indent="0" marL="0">
              <a:lnSpc>
                <a:spcPts val="4200"/>
              </a:lnSpc>
              <a:buNone/>
            </a:pPr>
            <a:r>
              <a:rPr lang="en-US" sz="3200" dirty="0">
                <a:solidFill>
                  <a:srgbClr val="9FBDAD"/>
                </a:solidFill>
                <a:latin typeface="Cambria" pitchFamily="34" charset="0"/>
                <a:ea typeface="Cambria" pitchFamily="34" charset="-122"/>
                <a:cs typeface="Cambria" pitchFamily="34" charset="-120"/>
              </a:rPr>
              <a:t>Every First Lady of Nigeria</a:t>
            </a:r>
            <a:endParaRPr lang="en-US" sz="3200" dirty="0"/>
          </a:p>
          <a:p>
            <a:pPr indent="0" marL="0">
              <a:lnSpc>
                <a:spcPts val="4200"/>
              </a:lnSpc>
              <a:buNone/>
            </a:pPr>
            <a:r>
              <a:rPr lang="en-US" sz="3200" dirty="0">
                <a:solidFill>
                  <a:srgbClr val="9FBDAD"/>
                </a:solidFill>
                <a:latin typeface="Cambria" pitchFamily="34" charset="0"/>
                <a:ea typeface="Cambria" pitchFamily="34" charset="-122"/>
                <a:cs typeface="Cambria" pitchFamily="34" charset="-120"/>
              </a:rPr>
              <a:t>is remembered for one thing.</a:t>
            </a:r>
            <a:endParaRPr lang="en-US" sz="3200" dirty="0"/>
          </a:p>
        </p:txBody>
      </p:sp>
      <p:sp>
        <p:nvSpPr>
          <p:cNvPr id="6" name="Text 4"/>
          <p:cNvSpPr/>
          <p:nvPr/>
        </p:nvSpPr>
        <p:spPr>
          <a:xfrm>
            <a:off x="822960" y="3383280"/>
            <a:ext cx="8595360" cy="914400"/>
          </a:xfrm>
          <a:prstGeom prst="rect">
            <a:avLst/>
          </a:prstGeom>
          <a:noFill/>
          <a:ln/>
        </p:spPr>
        <p:txBody>
          <a:bodyPr wrap="square" lIns="0" tIns="0" rIns="0" bIns="0" rtlCol="0" anchor="ctr"/>
          <a:lstStyle/>
          <a:p>
            <a:pPr indent="0" marL="0">
              <a:buNone/>
            </a:pPr>
            <a:r>
              <a:rPr lang="en-US" sz="4600" b="1" dirty="0">
                <a:solidFill>
                  <a:srgbClr val="FFFFFF"/>
                </a:solidFill>
                <a:latin typeface="Cambria" pitchFamily="34" charset="0"/>
                <a:ea typeface="Cambria" pitchFamily="34" charset="-122"/>
                <a:cs typeface="Cambria" pitchFamily="34" charset="-120"/>
              </a:rPr>
              <a:t>Mother of the Frontier.</a:t>
            </a:r>
            <a:endParaRPr lang="en-US" sz="4600" dirty="0"/>
          </a:p>
        </p:txBody>
      </p:sp>
      <p:sp>
        <p:nvSpPr>
          <p:cNvPr id="7" name="Text 5"/>
          <p:cNvSpPr/>
          <p:nvPr/>
        </p:nvSpPr>
        <p:spPr>
          <a:xfrm>
            <a:off x="822960" y="4389120"/>
            <a:ext cx="7863840" cy="822960"/>
          </a:xfrm>
          <a:prstGeom prst="rect">
            <a:avLst/>
          </a:prstGeom>
          <a:noFill/>
          <a:ln/>
        </p:spPr>
        <p:txBody>
          <a:bodyPr wrap="square" lIns="0" tIns="0" rIns="0" bIns="0" rtlCol="0" anchor="ctr"/>
          <a:lstStyle/>
          <a:p>
            <a:pPr indent="0" marL="0">
              <a:lnSpc>
                <a:spcPts val="2400"/>
              </a:lnSpc>
              <a:buNone/>
            </a:pPr>
            <a:r>
              <a:rPr lang="en-US" sz="1550" dirty="0">
                <a:solidFill>
                  <a:srgbClr val="C9DDD2"/>
                </a:solidFill>
                <a:latin typeface="Calibri" pitchFamily="34" charset="0"/>
                <a:ea typeface="Calibri" pitchFamily="34" charset="-122"/>
                <a:cs typeface="Calibri" pitchFamily="34" charset="-120"/>
              </a:rPr>
              <a:t>The First Lady who went to the very edge of the country, and brought twenty million Nigerians back into the picture.</a:t>
            </a:r>
            <a:endParaRPr lang="en-US" sz="1550" dirty="0"/>
          </a:p>
        </p:txBody>
      </p:sp>
      <p:sp>
        <p:nvSpPr>
          <p:cNvPr id="8" name="Text 6"/>
          <p:cNvSpPr/>
          <p:nvPr/>
        </p:nvSpPr>
        <p:spPr>
          <a:xfrm>
            <a:off x="822960" y="5486400"/>
            <a:ext cx="9601200" cy="457200"/>
          </a:xfrm>
          <a:prstGeom prst="rect">
            <a:avLst/>
          </a:prstGeom>
          <a:noFill/>
          <a:ln/>
        </p:spPr>
        <p:txBody>
          <a:bodyPr wrap="square" lIns="0" tIns="0" rIns="0" bIns="0" rtlCol="0" anchor="ctr"/>
          <a:lstStyle/>
          <a:p>
            <a:pPr indent="0" marL="0">
              <a:buNone/>
            </a:pPr>
            <a:r>
              <a:rPr lang="en-US" sz="1800" b="1" i="1" dirty="0">
                <a:solidFill>
                  <a:srgbClr val="D9952A"/>
                </a:solidFill>
                <a:latin typeface="Cambria" pitchFamily="34" charset="0"/>
                <a:ea typeface="Cambria" pitchFamily="34" charset="-122"/>
                <a:cs typeface="Cambria" pitchFamily="34" charset="-120"/>
              </a:rPr>
              <a:t>Nigeria does not end at her borders. Nigeria begins there.</a:t>
            </a:r>
            <a:endParaRPr lang="en-US"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7F4EC"/>
        </a:solidFill>
      </p:bgPr>
    </p:bg>
    <p:spTree>
      <p:nvGrpSpPr>
        <p:cNvPr id="1" name=""/>
        <p:cNvGrpSpPr/>
        <p:nvPr/>
      </p:nvGrpSpPr>
      <p:grpSpPr>
        <a:xfrm>
          <a:off x="0" y="0"/>
          <a:ext cx="0" cy="0"/>
          <a:chOff x="0" y="0"/>
          <a:chExt cx="0" cy="0"/>
        </a:xfrm>
      </p:grpSpPr>
      <p:sp>
        <p:nvSpPr>
          <p:cNvPr id="2" name="Text 0"/>
          <p:cNvSpPr/>
          <p:nvPr/>
        </p:nvSpPr>
        <p:spPr>
          <a:xfrm>
            <a:off x="822960" y="2011680"/>
            <a:ext cx="10515600" cy="914400"/>
          </a:xfrm>
          <a:prstGeom prst="rect">
            <a:avLst/>
          </a:prstGeom>
          <a:noFill/>
          <a:ln/>
        </p:spPr>
        <p:txBody>
          <a:bodyPr wrap="square" lIns="0" tIns="0" rIns="0" bIns="0" rtlCol="0" anchor="ctr"/>
          <a:lstStyle/>
          <a:p>
            <a:pPr algn="ctr" indent="0" marL="0">
              <a:buNone/>
            </a:pPr>
            <a:r>
              <a:rPr lang="en-US" sz="4400" b="1" dirty="0">
                <a:solidFill>
                  <a:srgbClr val="0B4D33"/>
                </a:solidFill>
                <a:latin typeface="Cambria" pitchFamily="34" charset="0"/>
                <a:ea typeface="Cambria" pitchFamily="34" charset="-122"/>
                <a:cs typeface="Cambria" pitchFamily="34" charset="-120"/>
              </a:rPr>
              <a:t>Thank you</a:t>
            </a:r>
            <a:endParaRPr lang="en-US" sz="4400" dirty="0"/>
          </a:p>
        </p:txBody>
      </p:sp>
      <p:sp>
        <p:nvSpPr>
          <p:cNvPr id="3" name="Text 1"/>
          <p:cNvSpPr/>
          <p:nvPr/>
        </p:nvSpPr>
        <p:spPr>
          <a:xfrm>
            <a:off x="822960" y="3108960"/>
            <a:ext cx="10515600" cy="320040"/>
          </a:xfrm>
          <a:prstGeom prst="rect">
            <a:avLst/>
          </a:prstGeom>
          <a:noFill/>
          <a:ln/>
        </p:spPr>
        <p:txBody>
          <a:bodyPr wrap="square" lIns="0" tIns="0" rIns="0" bIns="0" rtlCol="0" anchor="ctr"/>
          <a:lstStyle/>
          <a:p>
            <a:pPr algn="ctr" indent="0" marL="0">
              <a:buNone/>
            </a:pPr>
            <a:r>
              <a:rPr lang="en-US" sz="1200" spc="140" kern="0" dirty="0">
                <a:solidFill>
                  <a:srgbClr val="6E6B63"/>
                </a:solidFill>
                <a:latin typeface="Calibri" pitchFamily="34" charset="0"/>
                <a:ea typeface="Calibri" pitchFamily="34" charset="-122"/>
                <a:cs typeface="Calibri" pitchFamily="34" charset="-120"/>
              </a:rPr>
              <a:t>Submitted by</a:t>
            </a:r>
            <a:endParaRPr lang="en-US" sz="1200" dirty="0"/>
          </a:p>
        </p:txBody>
      </p:sp>
      <p:sp>
        <p:nvSpPr>
          <p:cNvPr id="4" name="Text 2"/>
          <p:cNvSpPr/>
          <p:nvPr/>
        </p:nvSpPr>
        <p:spPr>
          <a:xfrm>
            <a:off x="822960" y="3429000"/>
            <a:ext cx="10515600" cy="457200"/>
          </a:xfrm>
          <a:prstGeom prst="rect">
            <a:avLst/>
          </a:prstGeom>
          <a:noFill/>
          <a:ln/>
        </p:spPr>
        <p:txBody>
          <a:bodyPr wrap="square" lIns="0" tIns="0" rIns="0" bIns="0" rtlCol="0" anchor="ctr"/>
          <a:lstStyle/>
          <a:p>
            <a:pPr algn="ctr" indent="0" marL="0">
              <a:buNone/>
            </a:pPr>
            <a:r>
              <a:rPr lang="en-US" sz="2200" b="1" dirty="0">
                <a:solidFill>
                  <a:srgbClr val="0B4D33"/>
                </a:solidFill>
                <a:latin typeface="Cambria" pitchFamily="34" charset="0"/>
                <a:ea typeface="Cambria" pitchFamily="34" charset="-122"/>
                <a:cs typeface="Cambria" pitchFamily="34" charset="-120"/>
              </a:rPr>
              <a:t>Dr. Joseph Olowe, DPT, MSc, MBA</a:t>
            </a:r>
            <a:endParaRPr lang="en-US" sz="2200" dirty="0"/>
          </a:p>
        </p:txBody>
      </p:sp>
      <p:sp>
        <p:nvSpPr>
          <p:cNvPr id="5" name="Text 3"/>
          <p:cNvSpPr/>
          <p:nvPr/>
        </p:nvSpPr>
        <p:spPr>
          <a:xfrm>
            <a:off x="822960" y="3931920"/>
            <a:ext cx="10515600" cy="777240"/>
          </a:xfrm>
          <a:prstGeom prst="rect">
            <a:avLst/>
          </a:prstGeom>
          <a:noFill/>
          <a:ln/>
        </p:spPr>
        <p:txBody>
          <a:bodyPr wrap="square" lIns="0" tIns="0" rIns="0" bIns="0" rtlCol="0" anchor="ctr"/>
          <a:lstStyle/>
          <a:p>
            <a:pPr algn="ctr" indent="0" marL="0">
              <a:lnSpc>
                <a:spcPts val="2100"/>
              </a:lnSpc>
              <a:buNone/>
            </a:pPr>
            <a:r>
              <a:rPr lang="en-US" sz="1400" dirty="0">
                <a:solidFill>
                  <a:srgbClr val="1C1E1B"/>
                </a:solidFill>
                <a:latin typeface="Calibri" pitchFamily="34" charset="0"/>
                <a:ea typeface="Calibri" pitchFamily="34" charset="-122"/>
                <a:cs typeface="Calibri" pitchFamily="34" charset="-120"/>
              </a:rPr>
              <a:t>Founder &amp; Chief Executive Officer</a:t>
            </a:r>
            <a:endParaRPr lang="en-US" sz="1400" dirty="0"/>
          </a:p>
          <a:p>
            <a:pPr algn="ctr" indent="0" marL="0">
              <a:lnSpc>
                <a:spcPts val="2100"/>
              </a:lnSpc>
              <a:buNone/>
            </a:pPr>
            <a:r>
              <a:rPr lang="en-US" sz="1400" dirty="0">
                <a:solidFill>
                  <a:srgbClr val="1C1E1B"/>
                </a:solidFill>
                <a:latin typeface="Calibri" pitchFamily="34" charset="0"/>
                <a:ea typeface="Calibri" pitchFamily="34" charset="-122"/>
                <a:cs typeface="Calibri" pitchFamily="34" charset="-120"/>
              </a:rPr>
              <a:t>Josmol Group Inc.  ·  DoktorConnect  ·  in partnership with Omega Wellness Center</a:t>
            </a:r>
            <a:endParaRPr lang="en-US" sz="1400" dirty="0"/>
          </a:p>
        </p:txBody>
      </p:sp>
      <p:sp>
        <p:nvSpPr>
          <p:cNvPr id="6" name="Shape 4"/>
          <p:cNvSpPr/>
          <p:nvPr/>
        </p:nvSpPr>
        <p:spPr>
          <a:xfrm>
            <a:off x="5916168" y="4892040"/>
            <a:ext cx="365760" cy="365760"/>
          </a:xfrm>
          <a:prstGeom prst="ellipse">
            <a:avLst/>
          </a:prstGeom>
          <a:solidFill>
            <a:srgbClr val="D9952A"/>
          </a:solidFill>
          <a:ln w="12700">
            <a:solidFill>
              <a:srgbClr val="D9952A"/>
            </a:solidFill>
            <a:prstDash val="solid"/>
          </a:ln>
        </p:spPr>
      </p:sp>
      <p:sp>
        <p:nvSpPr>
          <p:cNvPr id="7" name="Text 5"/>
          <p:cNvSpPr/>
          <p:nvPr/>
        </p:nvSpPr>
        <p:spPr>
          <a:xfrm>
            <a:off x="822960" y="5486400"/>
            <a:ext cx="10515600" cy="365760"/>
          </a:xfrm>
          <a:prstGeom prst="rect">
            <a:avLst/>
          </a:prstGeom>
          <a:noFill/>
          <a:ln/>
        </p:spPr>
        <p:txBody>
          <a:bodyPr wrap="square" lIns="0" tIns="0" rIns="0" bIns="0" rtlCol="0" anchor="ctr"/>
          <a:lstStyle/>
          <a:p>
            <a:pPr algn="ctr" indent="0" marL="0">
              <a:buNone/>
            </a:pPr>
            <a:r>
              <a:rPr lang="en-US" sz="1150" b="1" spc="200" kern="0" dirty="0">
                <a:solidFill>
                  <a:srgbClr val="D9952A"/>
                </a:solidFill>
                <a:latin typeface="Calibri" pitchFamily="34" charset="0"/>
                <a:ea typeface="Calibri" pitchFamily="34" charset="-122"/>
                <a:cs typeface="Calibri" pitchFamily="34" charset="-120"/>
              </a:rPr>
              <a:t>THE RENEWED HOPE FRONTIER PROGRAMME  ·  NO NIGERIAN BEYOND REACH</a:t>
            </a:r>
            <a:endParaRPr lang="en-US" sz="11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THE PEOPLE THIS IS ABOUT</a:t>
            </a:r>
            <a:endParaRPr lang="en-US" sz="1150" dirty="0"/>
          </a:p>
        </p:txBody>
      </p:sp>
      <p:sp>
        <p:nvSpPr>
          <p:cNvPr id="3" name="Text 1"/>
          <p:cNvSpPr/>
          <p:nvPr/>
        </p:nvSpPr>
        <p:spPr>
          <a:xfrm>
            <a:off x="685800" y="1051560"/>
            <a:ext cx="4754880" cy="2194560"/>
          </a:xfrm>
          <a:prstGeom prst="rect">
            <a:avLst/>
          </a:prstGeom>
          <a:noFill/>
          <a:ln/>
        </p:spPr>
        <p:txBody>
          <a:bodyPr wrap="square" lIns="0" tIns="0" rIns="0" bIns="0" rtlCol="0" anchor="ctr"/>
          <a:lstStyle/>
          <a:p>
            <a:pPr indent="0" marL="0">
              <a:buNone/>
            </a:pPr>
            <a:r>
              <a:rPr lang="en-US" sz="16500" b="1" dirty="0">
                <a:solidFill>
                  <a:srgbClr val="0B4D33"/>
                </a:solidFill>
                <a:latin typeface="Cambria" pitchFamily="34" charset="0"/>
                <a:ea typeface="Cambria" pitchFamily="34" charset="-122"/>
                <a:cs typeface="Cambria" pitchFamily="34" charset="-120"/>
              </a:rPr>
              <a:t>20</a:t>
            </a:r>
            <a:endParaRPr lang="en-US" sz="16500" dirty="0"/>
          </a:p>
        </p:txBody>
      </p:sp>
      <p:sp>
        <p:nvSpPr>
          <p:cNvPr id="4" name="Text 2"/>
          <p:cNvSpPr/>
          <p:nvPr/>
        </p:nvSpPr>
        <p:spPr>
          <a:xfrm>
            <a:off x="777240" y="3246120"/>
            <a:ext cx="5120640" cy="457200"/>
          </a:xfrm>
          <a:prstGeom prst="rect">
            <a:avLst/>
          </a:prstGeom>
          <a:noFill/>
          <a:ln/>
        </p:spPr>
        <p:txBody>
          <a:bodyPr wrap="square" lIns="0" tIns="0" rIns="0" bIns="0" rtlCol="0" anchor="ctr"/>
          <a:lstStyle/>
          <a:p>
            <a:pPr indent="0" marL="0">
              <a:buNone/>
            </a:pPr>
            <a:r>
              <a:rPr lang="en-US" sz="2200" b="1" spc="160" kern="0" dirty="0">
                <a:solidFill>
                  <a:srgbClr val="D9952A"/>
                </a:solidFill>
                <a:latin typeface="Calibri" pitchFamily="34" charset="0"/>
                <a:ea typeface="Calibri" pitchFamily="34" charset="-122"/>
                <a:cs typeface="Calibri" pitchFamily="34" charset="-120"/>
              </a:rPr>
              <a:t>MILLION NIGERIANS</a:t>
            </a:r>
            <a:endParaRPr lang="en-US" sz="2200" dirty="0"/>
          </a:p>
        </p:txBody>
      </p:sp>
      <p:sp>
        <p:nvSpPr>
          <p:cNvPr id="5" name="Text 3"/>
          <p:cNvSpPr/>
          <p:nvPr/>
        </p:nvSpPr>
        <p:spPr>
          <a:xfrm>
            <a:off x="777240" y="3794760"/>
            <a:ext cx="4937760" cy="1005840"/>
          </a:xfrm>
          <a:prstGeom prst="rect">
            <a:avLst/>
          </a:prstGeom>
          <a:noFill/>
          <a:ln/>
        </p:spPr>
        <p:txBody>
          <a:bodyPr wrap="square" lIns="0" tIns="0" rIns="0" bIns="0" rtlCol="0" anchor="ctr"/>
          <a:lstStyle/>
          <a:p>
            <a:pPr indent="0" marL="0">
              <a:lnSpc>
                <a:spcPts val="2200"/>
              </a:lnSpc>
              <a:buNone/>
            </a:pPr>
            <a:r>
              <a:rPr lang="en-US" sz="1500" dirty="0">
                <a:solidFill>
                  <a:srgbClr val="1C1E1B"/>
                </a:solidFill>
                <a:latin typeface="Calibri" pitchFamily="34" charset="0"/>
                <a:ea typeface="Calibri" pitchFamily="34" charset="-122"/>
                <a:cs typeface="Calibri" pitchFamily="34" charset="-120"/>
              </a:rPr>
              <a:t>live within 25 kilometres of an international border — approximately 14% of the entire population of this country.</a:t>
            </a:r>
            <a:endParaRPr lang="en-US" sz="1500" dirty="0"/>
          </a:p>
        </p:txBody>
      </p:sp>
      <p:sp>
        <p:nvSpPr>
          <p:cNvPr id="6" name="Shape 4"/>
          <p:cNvSpPr/>
          <p:nvPr/>
        </p:nvSpPr>
        <p:spPr>
          <a:xfrm>
            <a:off x="6309360" y="1234440"/>
            <a:ext cx="5166360" cy="4434840"/>
          </a:xfrm>
          <a:prstGeom prst="roundRect">
            <a:avLst>
              <a:gd name="adj" fmla="val 1856"/>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7" name="Text 5"/>
          <p:cNvSpPr/>
          <p:nvPr/>
        </p:nvSpPr>
        <p:spPr>
          <a:xfrm>
            <a:off x="6629400" y="1508760"/>
            <a:ext cx="4572000" cy="320040"/>
          </a:xfrm>
          <a:prstGeom prst="rect">
            <a:avLst/>
          </a:prstGeom>
          <a:noFill/>
          <a:ln/>
        </p:spPr>
        <p:txBody>
          <a:bodyPr wrap="square" lIns="0" tIns="0" rIns="0" bIns="0" rtlCol="0" anchor="ctr"/>
          <a:lstStyle/>
          <a:p>
            <a:pPr indent="0" marL="0">
              <a:buNone/>
            </a:pPr>
            <a:r>
              <a:rPr lang="en-US" sz="1200" b="1" spc="140" kern="0" dirty="0">
                <a:solidFill>
                  <a:srgbClr val="6E6B63"/>
                </a:solidFill>
                <a:latin typeface="Calibri" pitchFamily="34" charset="0"/>
                <a:ea typeface="Calibri" pitchFamily="34" charset="-122"/>
                <a:cs typeface="Calibri" pitchFamily="34" charset="-120"/>
              </a:rPr>
              <a:t>For comparison</a:t>
            </a:r>
            <a:endParaRPr lang="en-US" sz="1200" dirty="0"/>
          </a:p>
        </p:txBody>
      </p:sp>
      <p:sp>
        <p:nvSpPr>
          <p:cNvPr id="8" name="Shape 6"/>
          <p:cNvSpPr/>
          <p:nvPr/>
        </p:nvSpPr>
        <p:spPr>
          <a:xfrm>
            <a:off x="6629400" y="2103120"/>
            <a:ext cx="384048" cy="384048"/>
          </a:xfrm>
          <a:prstGeom prst="ellipse">
            <a:avLst/>
          </a:prstGeom>
          <a:solidFill>
            <a:srgbClr val="0B4D33"/>
          </a:solidFill>
          <a:ln w="12700">
            <a:solidFill>
              <a:srgbClr val="0B4D33"/>
            </a:solidFill>
            <a:prstDash val="solid"/>
          </a:ln>
        </p:spPr>
      </p:sp>
      <p:sp>
        <p:nvSpPr>
          <p:cNvPr id="9" name="Text 7"/>
          <p:cNvSpPr/>
          <p:nvPr/>
        </p:nvSpPr>
        <p:spPr>
          <a:xfrm>
            <a:off x="6629400" y="2103120"/>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a:t>
            </a:r>
            <a:endParaRPr lang="en-US" sz="1300" dirty="0"/>
          </a:p>
        </p:txBody>
      </p:sp>
      <p:sp>
        <p:nvSpPr>
          <p:cNvPr id="10" name="Text 8"/>
          <p:cNvSpPr/>
          <p:nvPr/>
        </p:nvSpPr>
        <p:spPr>
          <a:xfrm>
            <a:off x="7178040" y="2011680"/>
            <a:ext cx="4023360" cy="274320"/>
          </a:xfrm>
          <a:prstGeom prst="rect">
            <a:avLst/>
          </a:prstGeom>
          <a:noFill/>
          <a:ln/>
        </p:spPr>
        <p:txBody>
          <a:bodyPr wrap="square" lIns="0" tIns="0" rIns="0" bIns="0" rtlCol="0" anchor="ctr"/>
          <a:lstStyle/>
          <a:p>
            <a:pPr indent="0" marL="0">
              <a:buNone/>
            </a:pPr>
            <a:r>
              <a:rPr lang="en-US" sz="1150" dirty="0">
                <a:solidFill>
                  <a:srgbClr val="6E6B63"/>
                </a:solidFill>
                <a:latin typeface="Calibri" pitchFamily="34" charset="0"/>
                <a:ea typeface="Calibri" pitchFamily="34" charset="-122"/>
                <a:cs typeface="Calibri" pitchFamily="34" charset="-120"/>
              </a:rPr>
              <a:t>More than the population of</a:t>
            </a:r>
            <a:endParaRPr lang="en-US" sz="1150" dirty="0"/>
          </a:p>
        </p:txBody>
      </p:sp>
      <p:sp>
        <p:nvSpPr>
          <p:cNvPr id="11" name="Text 9"/>
          <p:cNvSpPr/>
          <p:nvPr/>
        </p:nvSpPr>
        <p:spPr>
          <a:xfrm>
            <a:off x="7178040" y="2258568"/>
            <a:ext cx="4023360" cy="384048"/>
          </a:xfrm>
          <a:prstGeom prst="rect">
            <a:avLst/>
          </a:prstGeom>
          <a:noFill/>
          <a:ln/>
        </p:spPr>
        <p:txBody>
          <a:bodyPr wrap="square" lIns="0" tIns="0" rIns="0" bIns="0" rtlCol="0" anchor="ctr"/>
          <a:lstStyle/>
          <a:p>
            <a:pPr indent="0" marL="0">
              <a:buNone/>
            </a:pPr>
            <a:r>
              <a:rPr lang="en-US" sz="2100" b="1" dirty="0">
                <a:solidFill>
                  <a:srgbClr val="0B4D33"/>
                </a:solidFill>
                <a:latin typeface="Cambria" pitchFamily="34" charset="0"/>
                <a:ea typeface="Cambria" pitchFamily="34" charset="-122"/>
                <a:cs typeface="Cambria" pitchFamily="34" charset="-120"/>
              </a:rPr>
              <a:t>LAGOS STATE</a:t>
            </a:r>
            <a:endParaRPr lang="en-US" sz="2100" dirty="0"/>
          </a:p>
        </p:txBody>
      </p:sp>
      <p:sp>
        <p:nvSpPr>
          <p:cNvPr id="12" name="Shape 10"/>
          <p:cNvSpPr/>
          <p:nvPr/>
        </p:nvSpPr>
        <p:spPr>
          <a:xfrm>
            <a:off x="6629400" y="3127248"/>
            <a:ext cx="384048" cy="384048"/>
          </a:xfrm>
          <a:prstGeom prst="ellipse">
            <a:avLst/>
          </a:prstGeom>
          <a:solidFill>
            <a:srgbClr val="0B4D33"/>
          </a:solidFill>
          <a:ln w="12700">
            <a:solidFill>
              <a:srgbClr val="0B4D33"/>
            </a:solidFill>
            <a:prstDash val="solid"/>
          </a:ln>
        </p:spPr>
      </p:sp>
      <p:sp>
        <p:nvSpPr>
          <p:cNvPr id="13" name="Text 11"/>
          <p:cNvSpPr/>
          <p:nvPr/>
        </p:nvSpPr>
        <p:spPr>
          <a:xfrm>
            <a:off x="6629400" y="312724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a:t>
            </a:r>
            <a:endParaRPr lang="en-US" sz="1300" dirty="0"/>
          </a:p>
        </p:txBody>
      </p:sp>
      <p:sp>
        <p:nvSpPr>
          <p:cNvPr id="14" name="Text 12"/>
          <p:cNvSpPr/>
          <p:nvPr/>
        </p:nvSpPr>
        <p:spPr>
          <a:xfrm>
            <a:off x="7178040" y="3035808"/>
            <a:ext cx="4023360" cy="274320"/>
          </a:xfrm>
          <a:prstGeom prst="rect">
            <a:avLst/>
          </a:prstGeom>
          <a:noFill/>
          <a:ln/>
        </p:spPr>
        <p:txBody>
          <a:bodyPr wrap="square" lIns="0" tIns="0" rIns="0" bIns="0" rtlCol="0" anchor="ctr"/>
          <a:lstStyle/>
          <a:p>
            <a:pPr indent="0" marL="0">
              <a:buNone/>
            </a:pPr>
            <a:r>
              <a:rPr lang="en-US" sz="1150" dirty="0">
                <a:solidFill>
                  <a:srgbClr val="6E6B63"/>
                </a:solidFill>
                <a:latin typeface="Calibri" pitchFamily="34" charset="0"/>
                <a:ea typeface="Calibri" pitchFamily="34" charset="-122"/>
                <a:cs typeface="Calibri" pitchFamily="34" charset="-120"/>
              </a:rPr>
              <a:t>More than the population of</a:t>
            </a:r>
            <a:endParaRPr lang="en-US" sz="1150" dirty="0"/>
          </a:p>
        </p:txBody>
      </p:sp>
      <p:sp>
        <p:nvSpPr>
          <p:cNvPr id="15" name="Text 13"/>
          <p:cNvSpPr/>
          <p:nvPr/>
        </p:nvSpPr>
        <p:spPr>
          <a:xfrm>
            <a:off x="7178040" y="3282696"/>
            <a:ext cx="4023360" cy="384048"/>
          </a:xfrm>
          <a:prstGeom prst="rect">
            <a:avLst/>
          </a:prstGeom>
          <a:noFill/>
          <a:ln/>
        </p:spPr>
        <p:txBody>
          <a:bodyPr wrap="square" lIns="0" tIns="0" rIns="0" bIns="0" rtlCol="0" anchor="ctr"/>
          <a:lstStyle/>
          <a:p>
            <a:pPr indent="0" marL="0">
              <a:buNone/>
            </a:pPr>
            <a:r>
              <a:rPr lang="en-US" sz="2100" b="1" dirty="0">
                <a:solidFill>
                  <a:srgbClr val="0B4D33"/>
                </a:solidFill>
                <a:latin typeface="Cambria" pitchFamily="34" charset="0"/>
                <a:ea typeface="Cambria" pitchFamily="34" charset="-122"/>
                <a:cs typeface="Cambria" pitchFamily="34" charset="-120"/>
              </a:rPr>
              <a:t>RWANDA</a:t>
            </a:r>
            <a:endParaRPr lang="en-US" sz="2100" dirty="0"/>
          </a:p>
        </p:txBody>
      </p:sp>
      <p:sp>
        <p:nvSpPr>
          <p:cNvPr id="16" name="Shape 14"/>
          <p:cNvSpPr/>
          <p:nvPr/>
        </p:nvSpPr>
        <p:spPr>
          <a:xfrm>
            <a:off x="6629400" y="4151376"/>
            <a:ext cx="384048" cy="384048"/>
          </a:xfrm>
          <a:prstGeom prst="ellipse">
            <a:avLst/>
          </a:prstGeom>
          <a:solidFill>
            <a:srgbClr val="0B4D33"/>
          </a:solidFill>
          <a:ln w="12700">
            <a:solidFill>
              <a:srgbClr val="0B4D33"/>
            </a:solidFill>
            <a:prstDash val="solid"/>
          </a:ln>
        </p:spPr>
      </p:sp>
      <p:sp>
        <p:nvSpPr>
          <p:cNvPr id="17" name="Text 15"/>
          <p:cNvSpPr/>
          <p:nvPr/>
        </p:nvSpPr>
        <p:spPr>
          <a:xfrm>
            <a:off x="6629400" y="4151376"/>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a:t>
            </a:r>
            <a:endParaRPr lang="en-US" sz="1300" dirty="0"/>
          </a:p>
        </p:txBody>
      </p:sp>
      <p:sp>
        <p:nvSpPr>
          <p:cNvPr id="18" name="Text 16"/>
          <p:cNvSpPr/>
          <p:nvPr/>
        </p:nvSpPr>
        <p:spPr>
          <a:xfrm>
            <a:off x="7178040" y="4059936"/>
            <a:ext cx="4023360" cy="274320"/>
          </a:xfrm>
          <a:prstGeom prst="rect">
            <a:avLst/>
          </a:prstGeom>
          <a:noFill/>
          <a:ln/>
        </p:spPr>
        <p:txBody>
          <a:bodyPr wrap="square" lIns="0" tIns="0" rIns="0" bIns="0" rtlCol="0" anchor="ctr"/>
          <a:lstStyle/>
          <a:p>
            <a:pPr indent="0" marL="0">
              <a:buNone/>
            </a:pPr>
            <a:r>
              <a:rPr lang="en-US" sz="1150" dirty="0">
                <a:solidFill>
                  <a:srgbClr val="6E6B63"/>
                </a:solidFill>
                <a:latin typeface="Calibri" pitchFamily="34" charset="0"/>
                <a:ea typeface="Calibri" pitchFamily="34" charset="-122"/>
                <a:cs typeface="Calibri" pitchFamily="34" charset="-120"/>
              </a:rPr>
              <a:t>More than the population of</a:t>
            </a:r>
            <a:endParaRPr lang="en-US" sz="1150" dirty="0"/>
          </a:p>
        </p:txBody>
      </p:sp>
      <p:sp>
        <p:nvSpPr>
          <p:cNvPr id="19" name="Text 17"/>
          <p:cNvSpPr/>
          <p:nvPr/>
        </p:nvSpPr>
        <p:spPr>
          <a:xfrm>
            <a:off x="7178040" y="4306824"/>
            <a:ext cx="4023360" cy="384048"/>
          </a:xfrm>
          <a:prstGeom prst="rect">
            <a:avLst/>
          </a:prstGeom>
          <a:noFill/>
          <a:ln/>
        </p:spPr>
        <p:txBody>
          <a:bodyPr wrap="square" lIns="0" tIns="0" rIns="0" bIns="0" rtlCol="0" anchor="ctr"/>
          <a:lstStyle/>
          <a:p>
            <a:pPr indent="0" marL="0">
              <a:buNone/>
            </a:pPr>
            <a:r>
              <a:rPr lang="en-US" sz="2100" b="1" dirty="0">
                <a:solidFill>
                  <a:srgbClr val="0B4D33"/>
                </a:solidFill>
                <a:latin typeface="Cambria" pitchFamily="34" charset="0"/>
                <a:ea typeface="Cambria" pitchFamily="34" charset="-122"/>
                <a:cs typeface="Cambria" pitchFamily="34" charset="-120"/>
              </a:rPr>
              <a:t>BENIN REPUBLIC</a:t>
            </a:r>
            <a:endParaRPr lang="en-US" sz="2100" dirty="0"/>
          </a:p>
        </p:txBody>
      </p:sp>
      <p:sp>
        <p:nvSpPr>
          <p:cNvPr id="20" name="Text 18"/>
          <p:cNvSpPr/>
          <p:nvPr/>
        </p:nvSpPr>
        <p:spPr>
          <a:xfrm>
            <a:off x="6629400" y="4864608"/>
            <a:ext cx="4526280" cy="548640"/>
          </a:xfrm>
          <a:prstGeom prst="rect">
            <a:avLst/>
          </a:prstGeom>
          <a:noFill/>
          <a:ln/>
        </p:spPr>
        <p:txBody>
          <a:bodyPr wrap="square" lIns="0" tIns="0" rIns="0" bIns="0" rtlCol="0" anchor="ctr"/>
          <a:lstStyle/>
          <a:p>
            <a:pPr indent="0" marL="0">
              <a:lnSpc>
                <a:spcPts val="1800"/>
              </a:lnSpc>
              <a:buNone/>
            </a:pPr>
            <a:r>
              <a:rPr lang="en-US" sz="1250" i="1" dirty="0">
                <a:solidFill>
                  <a:srgbClr val="A83226"/>
                </a:solidFill>
                <a:latin typeface="Calibri" pitchFamily="34" charset="0"/>
                <a:ea typeface="Calibri" pitchFamily="34" charset="-122"/>
                <a:cs typeface="Calibri" pitchFamily="34" charset="-120"/>
              </a:rPr>
              <a:t>And they have never been counted, community by community, even once.</a:t>
            </a:r>
            <a:endParaRPr lang="en-US" sz="12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4EC"/>
        </a:solidFill>
      </p:bgPr>
    </p:bg>
    <p:spTree>
      <p:nvGrpSpPr>
        <p:cNvPr id="1" name=""/>
        <p:cNvGrpSpPr/>
        <p:nvPr/>
      </p:nvGrpSpPr>
      <p:grpSpPr>
        <a:xfrm>
          <a:off x="0" y="0"/>
          <a:ext cx="0" cy="0"/>
          <a:chOff x="0" y="0"/>
          <a:chExt cx="0" cy="0"/>
        </a:xfrm>
      </p:grpSpPr>
      <p:sp>
        <p:nvSpPr>
          <p:cNvPr id="2" name="Text 0"/>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WHAT THIS LOOKS LIKE ON THE GROUND</a:t>
            </a:r>
            <a:endParaRPr lang="en-US" sz="1150" dirty="0"/>
          </a:p>
        </p:txBody>
      </p:sp>
      <p:sp>
        <p:nvSpPr>
          <p:cNvPr id="3" name="Text 1"/>
          <p:cNvSpPr/>
          <p:nvPr/>
        </p:nvSpPr>
        <p:spPr>
          <a:xfrm>
            <a:off x="685800" y="457200"/>
            <a:ext cx="10789920" cy="822960"/>
          </a:xfrm>
          <a:prstGeom prst="rect">
            <a:avLst/>
          </a:prstGeom>
          <a:noFill/>
          <a:ln/>
        </p:spPr>
        <p:txBody>
          <a:bodyPr wrap="square" lIns="0" tIns="0" rIns="0" bIns="0" rtlCol="0" anchor="ctr"/>
          <a:lstStyle/>
          <a:p>
            <a:pPr algn="l" indent="0" marL="0">
              <a:buNone/>
            </a:pPr>
            <a:r>
              <a:rPr lang="en-US" sz="3400" b="1" dirty="0">
                <a:solidFill>
                  <a:srgbClr val="0B4D33"/>
                </a:solidFill>
                <a:latin typeface="Cambria" pitchFamily="34" charset="0"/>
                <a:ea typeface="Cambria" pitchFamily="34" charset="-122"/>
                <a:cs typeface="Cambria" pitchFamily="34" charset="-120"/>
              </a:rPr>
              <a:t>Three ordinary Nigerian lives</a:t>
            </a:r>
            <a:endParaRPr lang="en-US" sz="3400" dirty="0"/>
          </a:p>
        </p:txBody>
      </p:sp>
      <p:sp>
        <p:nvSpPr>
          <p:cNvPr id="4" name="Shape 2"/>
          <p:cNvSpPr/>
          <p:nvPr/>
        </p:nvSpPr>
        <p:spPr>
          <a:xfrm>
            <a:off x="685800" y="1600200"/>
            <a:ext cx="3291840" cy="3566160"/>
          </a:xfrm>
          <a:prstGeom prst="roundRect">
            <a:avLst>
              <a:gd name="adj" fmla="val 2500"/>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5" name="Shape 3"/>
          <p:cNvSpPr/>
          <p:nvPr/>
        </p:nvSpPr>
        <p:spPr>
          <a:xfrm>
            <a:off x="1005840" y="1920240"/>
            <a:ext cx="566928" cy="566928"/>
          </a:xfrm>
          <a:prstGeom prst="ellipse">
            <a:avLst/>
          </a:prstGeom>
          <a:solidFill>
            <a:srgbClr val="A83226"/>
          </a:solidFill>
          <a:ln w="12700">
            <a:solidFill>
              <a:srgbClr val="A83226"/>
            </a:solidFill>
            <a:prstDash val="solid"/>
          </a:ln>
        </p:spPr>
      </p:sp>
      <p:sp>
        <p:nvSpPr>
          <p:cNvPr id="6" name="Text 4"/>
          <p:cNvSpPr/>
          <p:nvPr/>
        </p:nvSpPr>
        <p:spPr>
          <a:xfrm>
            <a:off x="1005840" y="2651760"/>
            <a:ext cx="2651760" cy="411480"/>
          </a:xfrm>
          <a:prstGeom prst="rect">
            <a:avLst/>
          </a:prstGeom>
          <a:noFill/>
          <a:ln/>
        </p:spPr>
        <p:txBody>
          <a:bodyPr wrap="square" lIns="0" tIns="0" rIns="0" bIns="0" rtlCol="0" anchor="ctr"/>
          <a:lstStyle/>
          <a:p>
            <a:pPr indent="0" marL="0">
              <a:buNone/>
            </a:pPr>
            <a:r>
              <a:rPr lang="en-US" sz="2200" b="1" dirty="0">
                <a:solidFill>
                  <a:srgbClr val="0B4D33"/>
                </a:solidFill>
                <a:latin typeface="Cambria" pitchFamily="34" charset="0"/>
                <a:ea typeface="Cambria" pitchFamily="34" charset="-122"/>
                <a:cs typeface="Cambria" pitchFamily="34" charset="-120"/>
              </a:rPr>
              <a:t>A mother</a:t>
            </a:r>
            <a:endParaRPr lang="en-US" sz="2200" dirty="0"/>
          </a:p>
        </p:txBody>
      </p:sp>
      <p:sp>
        <p:nvSpPr>
          <p:cNvPr id="7" name="Text 5"/>
          <p:cNvSpPr/>
          <p:nvPr/>
        </p:nvSpPr>
        <p:spPr>
          <a:xfrm>
            <a:off x="1005840" y="3154680"/>
            <a:ext cx="2670048" cy="1828800"/>
          </a:xfrm>
          <a:prstGeom prst="rect">
            <a:avLst/>
          </a:prstGeom>
          <a:noFill/>
          <a:ln/>
        </p:spPr>
        <p:txBody>
          <a:bodyPr wrap="square" lIns="0" tIns="0" rIns="0" bIns="0" rtlCol="0" anchor="ctr"/>
          <a:lstStyle/>
          <a:p>
            <a:pPr indent="0" marL="0">
              <a:lnSpc>
                <a:spcPts val="1900"/>
              </a:lnSpc>
              <a:buNone/>
            </a:pPr>
            <a:r>
              <a:rPr lang="en-US" sz="1250" dirty="0">
                <a:solidFill>
                  <a:srgbClr val="1C1E1B"/>
                </a:solidFill>
                <a:latin typeface="Calibri" pitchFamily="34" charset="0"/>
                <a:ea typeface="Calibri" pitchFamily="34" charset="-122"/>
                <a:cs typeface="Calibri" pitchFamily="34" charset="-120"/>
              </a:rPr>
              <a:t>In Banki, she walks across the border into Cameroon to deliver her baby, because there is no functioning delivery room on the Nigerian side. Her child is Nigerian. No document in the world says so.</a:t>
            </a:r>
            <a:endParaRPr lang="en-US" sz="1250" dirty="0"/>
          </a:p>
        </p:txBody>
      </p:sp>
      <p:sp>
        <p:nvSpPr>
          <p:cNvPr id="8" name="Shape 6"/>
          <p:cNvSpPr/>
          <p:nvPr/>
        </p:nvSpPr>
        <p:spPr>
          <a:xfrm>
            <a:off x="4343400" y="1600200"/>
            <a:ext cx="3291840" cy="3566160"/>
          </a:xfrm>
          <a:prstGeom prst="roundRect">
            <a:avLst>
              <a:gd name="adj" fmla="val 2500"/>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9" name="Shape 7"/>
          <p:cNvSpPr/>
          <p:nvPr/>
        </p:nvSpPr>
        <p:spPr>
          <a:xfrm>
            <a:off x="4663440" y="1920240"/>
            <a:ext cx="566928" cy="566928"/>
          </a:xfrm>
          <a:prstGeom prst="ellipse">
            <a:avLst/>
          </a:prstGeom>
          <a:solidFill>
            <a:srgbClr val="D9952A"/>
          </a:solidFill>
          <a:ln w="12700">
            <a:solidFill>
              <a:srgbClr val="D9952A"/>
            </a:solidFill>
            <a:prstDash val="solid"/>
          </a:ln>
        </p:spPr>
      </p:sp>
      <p:sp>
        <p:nvSpPr>
          <p:cNvPr id="10" name="Text 8"/>
          <p:cNvSpPr/>
          <p:nvPr/>
        </p:nvSpPr>
        <p:spPr>
          <a:xfrm>
            <a:off x="4663440" y="2651760"/>
            <a:ext cx="2651760" cy="411480"/>
          </a:xfrm>
          <a:prstGeom prst="rect">
            <a:avLst/>
          </a:prstGeom>
          <a:noFill/>
          <a:ln/>
        </p:spPr>
        <p:txBody>
          <a:bodyPr wrap="square" lIns="0" tIns="0" rIns="0" bIns="0" rtlCol="0" anchor="ctr"/>
          <a:lstStyle/>
          <a:p>
            <a:pPr indent="0" marL="0">
              <a:buNone/>
            </a:pPr>
            <a:r>
              <a:rPr lang="en-US" sz="2200" b="1" dirty="0">
                <a:solidFill>
                  <a:srgbClr val="0B4D33"/>
                </a:solidFill>
                <a:latin typeface="Cambria" pitchFamily="34" charset="0"/>
                <a:ea typeface="Cambria" pitchFamily="34" charset="-122"/>
                <a:cs typeface="Cambria" pitchFamily="34" charset="-120"/>
              </a:rPr>
              <a:t>A child</a:t>
            </a:r>
            <a:endParaRPr lang="en-US" sz="2200" dirty="0"/>
          </a:p>
        </p:txBody>
      </p:sp>
      <p:sp>
        <p:nvSpPr>
          <p:cNvPr id="11" name="Text 9"/>
          <p:cNvSpPr/>
          <p:nvPr/>
        </p:nvSpPr>
        <p:spPr>
          <a:xfrm>
            <a:off x="4663440" y="3154680"/>
            <a:ext cx="2670048" cy="1828800"/>
          </a:xfrm>
          <a:prstGeom prst="rect">
            <a:avLst/>
          </a:prstGeom>
          <a:noFill/>
          <a:ln/>
        </p:spPr>
        <p:txBody>
          <a:bodyPr wrap="square" lIns="0" tIns="0" rIns="0" bIns="0" rtlCol="0" anchor="ctr"/>
          <a:lstStyle/>
          <a:p>
            <a:pPr indent="0" marL="0">
              <a:lnSpc>
                <a:spcPts val="1900"/>
              </a:lnSpc>
              <a:buNone/>
            </a:pPr>
            <a:r>
              <a:rPr lang="en-US" sz="1250" dirty="0">
                <a:solidFill>
                  <a:srgbClr val="1C1E1B"/>
                </a:solidFill>
                <a:latin typeface="Calibri" pitchFamily="34" charset="0"/>
                <a:ea typeface="Calibri" pitchFamily="34" charset="-122"/>
                <a:cs typeface="Calibri" pitchFamily="34" charset="-120"/>
              </a:rPr>
              <a:t>In Idiroko, she crosses into Benin Republic every morning to attend school. She comes home speaking a language her own mother does not speak, and singing another country’s anthem before she sings ours.</a:t>
            </a:r>
            <a:endParaRPr lang="en-US" sz="1250" dirty="0"/>
          </a:p>
        </p:txBody>
      </p:sp>
      <p:sp>
        <p:nvSpPr>
          <p:cNvPr id="12" name="Shape 10"/>
          <p:cNvSpPr/>
          <p:nvPr/>
        </p:nvSpPr>
        <p:spPr>
          <a:xfrm>
            <a:off x="8001000" y="1600200"/>
            <a:ext cx="3291840" cy="3566160"/>
          </a:xfrm>
          <a:prstGeom prst="roundRect">
            <a:avLst>
              <a:gd name="adj" fmla="val 2500"/>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13" name="Shape 11"/>
          <p:cNvSpPr/>
          <p:nvPr/>
        </p:nvSpPr>
        <p:spPr>
          <a:xfrm>
            <a:off x="8321040" y="1920240"/>
            <a:ext cx="566928" cy="566928"/>
          </a:xfrm>
          <a:prstGeom prst="ellipse">
            <a:avLst/>
          </a:prstGeom>
          <a:solidFill>
            <a:srgbClr val="12694A"/>
          </a:solidFill>
          <a:ln w="12700">
            <a:solidFill>
              <a:srgbClr val="12694A"/>
            </a:solidFill>
            <a:prstDash val="solid"/>
          </a:ln>
        </p:spPr>
      </p:sp>
      <p:sp>
        <p:nvSpPr>
          <p:cNvPr id="14" name="Text 12"/>
          <p:cNvSpPr/>
          <p:nvPr/>
        </p:nvSpPr>
        <p:spPr>
          <a:xfrm>
            <a:off x="8321040" y="2651760"/>
            <a:ext cx="2651760" cy="411480"/>
          </a:xfrm>
          <a:prstGeom prst="rect">
            <a:avLst/>
          </a:prstGeom>
          <a:noFill/>
          <a:ln/>
        </p:spPr>
        <p:txBody>
          <a:bodyPr wrap="square" lIns="0" tIns="0" rIns="0" bIns="0" rtlCol="0" anchor="ctr"/>
          <a:lstStyle/>
          <a:p>
            <a:pPr indent="0" marL="0">
              <a:buNone/>
            </a:pPr>
            <a:r>
              <a:rPr lang="en-US" sz="2200" b="1" dirty="0">
                <a:solidFill>
                  <a:srgbClr val="0B4D33"/>
                </a:solidFill>
                <a:latin typeface="Cambria" pitchFamily="34" charset="0"/>
                <a:ea typeface="Cambria" pitchFamily="34" charset="-122"/>
                <a:cs typeface="Cambria" pitchFamily="34" charset="-120"/>
              </a:rPr>
              <a:t>A family</a:t>
            </a:r>
            <a:endParaRPr lang="en-US" sz="2200" dirty="0"/>
          </a:p>
        </p:txBody>
      </p:sp>
      <p:sp>
        <p:nvSpPr>
          <p:cNvPr id="15" name="Text 13"/>
          <p:cNvSpPr/>
          <p:nvPr/>
        </p:nvSpPr>
        <p:spPr>
          <a:xfrm>
            <a:off x="8321040" y="3154680"/>
            <a:ext cx="2670048" cy="1828800"/>
          </a:xfrm>
          <a:prstGeom prst="rect">
            <a:avLst/>
          </a:prstGeom>
          <a:noFill/>
          <a:ln/>
        </p:spPr>
        <p:txBody>
          <a:bodyPr wrap="square" lIns="0" tIns="0" rIns="0" bIns="0" rtlCol="0" anchor="ctr"/>
          <a:lstStyle/>
          <a:p>
            <a:pPr indent="0" marL="0">
              <a:lnSpc>
                <a:spcPts val="1900"/>
              </a:lnSpc>
              <a:buNone/>
            </a:pPr>
            <a:r>
              <a:rPr lang="en-US" sz="1250" dirty="0">
                <a:solidFill>
                  <a:srgbClr val="1C1E1B"/>
                </a:solidFill>
                <a:latin typeface="Calibri" pitchFamily="34" charset="0"/>
                <a:ea typeface="Calibri" pitchFamily="34" charset="-122"/>
                <a:cs typeface="Calibri" pitchFamily="34" charset="-120"/>
              </a:rPr>
              <a:t>In Sabon Birni, they cross into Niger Republic to fetch drinking water. They have not turned away from Nigeria. Nigeria has simply not yet arrived.</a:t>
            </a:r>
            <a:endParaRPr lang="en-US" sz="1250" dirty="0"/>
          </a:p>
        </p:txBody>
      </p:sp>
      <p:sp>
        <p:nvSpPr>
          <p:cNvPr id="16" name="Text 14"/>
          <p:cNvSpPr/>
          <p:nvPr/>
        </p:nvSpPr>
        <p:spPr>
          <a:xfrm>
            <a:off x="685800" y="6327648"/>
            <a:ext cx="10789920" cy="274320"/>
          </a:xfrm>
          <a:prstGeom prst="rect">
            <a:avLst/>
          </a:prstGeom>
          <a:noFill/>
          <a:ln/>
        </p:spPr>
        <p:txBody>
          <a:bodyPr wrap="square" lIns="0" tIns="0" rIns="0" bIns="0" rtlCol="0" anchor="ctr"/>
          <a:lstStyle/>
          <a:p>
            <a:pPr indent="0" marL="0">
              <a:buNone/>
            </a:pPr>
            <a:r>
              <a:rPr lang="en-US" sz="950" i="1" dirty="0">
                <a:solidFill>
                  <a:srgbClr val="6E6B63"/>
                </a:solidFill>
                <a:latin typeface="Calibri" pitchFamily="34" charset="0"/>
                <a:ea typeface="Calibri" pitchFamily="34" charset="-122"/>
                <a:cs typeface="Calibri" pitchFamily="34" charset="-120"/>
              </a:rPr>
              <a:t>Illustrative of conditions documented across Nigeria’s border communities.</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WHERE THEY ARE</a:t>
            </a:r>
            <a:endParaRPr lang="en-US" sz="1150" dirty="0"/>
          </a:p>
        </p:txBody>
      </p:sp>
      <p:sp>
        <p:nvSpPr>
          <p:cNvPr id="3" name="Text 1"/>
          <p:cNvSpPr/>
          <p:nvPr/>
        </p:nvSpPr>
        <p:spPr>
          <a:xfrm>
            <a:off x="685800" y="457200"/>
            <a:ext cx="10789920" cy="822960"/>
          </a:xfrm>
          <a:prstGeom prst="rect">
            <a:avLst/>
          </a:prstGeom>
          <a:noFill/>
          <a:ln/>
        </p:spPr>
        <p:txBody>
          <a:bodyPr wrap="square" lIns="0" tIns="0" rIns="0" bIns="0" rtlCol="0" anchor="ctr"/>
          <a:lstStyle/>
          <a:p>
            <a:pPr algn="l" indent="0" marL="0">
              <a:buNone/>
            </a:pPr>
            <a:r>
              <a:rPr lang="en-US" sz="3400" b="1" dirty="0">
                <a:solidFill>
                  <a:srgbClr val="0B4D33"/>
                </a:solidFill>
                <a:latin typeface="Cambria" pitchFamily="34" charset="0"/>
                <a:ea typeface="Cambria" pitchFamily="34" charset="-122"/>
                <a:cs typeface="Cambria" pitchFamily="34" charset="-120"/>
              </a:rPr>
              <a:t>The frontier of Nigeria</a:t>
            </a:r>
            <a:endParaRPr lang="en-US" sz="3400" dirty="0"/>
          </a:p>
        </p:txBody>
      </p:sp>
      <p:pic>
        <p:nvPicPr>
          <p:cNvPr id="4" name="Image 0" descr="nigeria_border_map.png">    </p:cNvPr>
          <p:cNvPicPr>
            <a:picLocks noChangeAspect="1"/>
          </p:cNvPicPr>
          <p:nvPr/>
        </p:nvPicPr>
        <p:blipFill>
          <a:blip r:embed="rId1"/>
          <a:stretch>
            <a:fillRect/>
          </a:stretch>
        </p:blipFill>
        <p:spPr>
          <a:xfrm>
            <a:off x="3977640" y="1051560"/>
            <a:ext cx="5394960" cy="4690872"/>
          </a:xfrm>
          <a:prstGeom prst="rect">
            <a:avLst/>
          </a:prstGeom>
        </p:spPr>
      </p:pic>
      <p:sp>
        <p:nvSpPr>
          <p:cNvPr id="5" name="Text 2"/>
          <p:cNvSpPr/>
          <p:nvPr/>
        </p:nvSpPr>
        <p:spPr>
          <a:xfrm>
            <a:off x="685800" y="1371600"/>
            <a:ext cx="3017520" cy="457200"/>
          </a:xfrm>
          <a:prstGeom prst="rect">
            <a:avLst/>
          </a:prstGeom>
          <a:noFill/>
          <a:ln/>
        </p:spPr>
        <p:txBody>
          <a:bodyPr wrap="square" lIns="0" tIns="0" rIns="0" bIns="0" rtlCol="0" anchor="ctr"/>
          <a:lstStyle/>
          <a:p>
            <a:pPr indent="0" marL="0">
              <a:buNone/>
            </a:pPr>
            <a:r>
              <a:rPr lang="en-US" sz="3000" b="1" dirty="0">
                <a:solidFill>
                  <a:srgbClr val="0B4D33"/>
                </a:solidFill>
                <a:latin typeface="Cambria" pitchFamily="34" charset="0"/>
                <a:ea typeface="Cambria" pitchFamily="34" charset="-122"/>
                <a:cs typeface="Cambria" pitchFamily="34" charset="-120"/>
              </a:rPr>
              <a:t>3,053 km</a:t>
            </a:r>
            <a:endParaRPr lang="en-US" sz="3000" dirty="0"/>
          </a:p>
        </p:txBody>
      </p:sp>
      <p:sp>
        <p:nvSpPr>
          <p:cNvPr id="6" name="Text 3"/>
          <p:cNvSpPr/>
          <p:nvPr/>
        </p:nvSpPr>
        <p:spPr>
          <a:xfrm>
            <a:off x="685800" y="1828800"/>
            <a:ext cx="3017520" cy="566928"/>
          </a:xfrm>
          <a:prstGeom prst="rect">
            <a:avLst/>
          </a:prstGeom>
          <a:noFill/>
          <a:ln/>
        </p:spPr>
        <p:txBody>
          <a:bodyPr wrap="square" lIns="0" tIns="0" rIns="0" bIns="0" rtlCol="0" anchor="ctr"/>
          <a:lstStyle/>
          <a:p>
            <a:pPr indent="0" marL="0">
              <a:lnSpc>
                <a:spcPts val="1500"/>
              </a:lnSpc>
              <a:buNone/>
            </a:pPr>
            <a:r>
              <a:rPr lang="en-US" sz="1150" dirty="0">
                <a:solidFill>
                  <a:srgbClr val="6E6B63"/>
                </a:solidFill>
                <a:latin typeface="Calibri" pitchFamily="34" charset="0"/>
                <a:ea typeface="Calibri" pitchFamily="34" charset="-122"/>
                <a:cs typeface="Calibri" pitchFamily="34" charset="-120"/>
              </a:rPr>
              <a:t>of international land border with Benin, Niger, Chad and Cameroon</a:t>
            </a:r>
            <a:endParaRPr lang="en-US" sz="1150" dirty="0"/>
          </a:p>
        </p:txBody>
      </p:sp>
      <p:sp>
        <p:nvSpPr>
          <p:cNvPr id="7" name="Text 4"/>
          <p:cNvSpPr/>
          <p:nvPr/>
        </p:nvSpPr>
        <p:spPr>
          <a:xfrm>
            <a:off x="685800" y="2487168"/>
            <a:ext cx="3017520" cy="457200"/>
          </a:xfrm>
          <a:prstGeom prst="rect">
            <a:avLst/>
          </a:prstGeom>
          <a:noFill/>
          <a:ln/>
        </p:spPr>
        <p:txBody>
          <a:bodyPr wrap="square" lIns="0" tIns="0" rIns="0" bIns="0" rtlCol="0" anchor="ctr"/>
          <a:lstStyle/>
          <a:p>
            <a:pPr indent="0" marL="0">
              <a:buNone/>
            </a:pPr>
            <a:r>
              <a:rPr lang="en-US" sz="3000" b="1" dirty="0">
                <a:solidFill>
                  <a:srgbClr val="0B4D33"/>
                </a:solidFill>
                <a:latin typeface="Cambria" pitchFamily="34" charset="0"/>
                <a:ea typeface="Cambria" pitchFamily="34" charset="-122"/>
                <a:cs typeface="Cambria" pitchFamily="34" charset="-120"/>
              </a:rPr>
              <a:t>2,000+</a:t>
            </a:r>
            <a:endParaRPr lang="en-US" sz="3000" dirty="0"/>
          </a:p>
        </p:txBody>
      </p:sp>
      <p:sp>
        <p:nvSpPr>
          <p:cNvPr id="8" name="Text 5"/>
          <p:cNvSpPr/>
          <p:nvPr/>
        </p:nvSpPr>
        <p:spPr>
          <a:xfrm>
            <a:off x="685800" y="2944368"/>
            <a:ext cx="3017520" cy="566928"/>
          </a:xfrm>
          <a:prstGeom prst="rect">
            <a:avLst/>
          </a:prstGeom>
          <a:noFill/>
          <a:ln/>
        </p:spPr>
        <p:txBody>
          <a:bodyPr wrap="square" lIns="0" tIns="0" rIns="0" bIns="0" rtlCol="0" anchor="ctr"/>
          <a:lstStyle/>
          <a:p>
            <a:pPr indent="0" marL="0">
              <a:lnSpc>
                <a:spcPts val="1500"/>
              </a:lnSpc>
              <a:buNone/>
            </a:pPr>
            <a:r>
              <a:rPr lang="en-US" sz="1150" dirty="0">
                <a:solidFill>
                  <a:srgbClr val="6E6B63"/>
                </a:solidFill>
                <a:latin typeface="Calibri" pitchFamily="34" charset="0"/>
                <a:ea typeface="Calibri" pitchFamily="34" charset="-122"/>
                <a:cs typeface="Calibri" pitchFamily="34" charset="-120"/>
              </a:rPr>
              <a:t>recognised border communities</a:t>
            </a:r>
            <a:endParaRPr lang="en-US" sz="1150" dirty="0"/>
          </a:p>
        </p:txBody>
      </p:sp>
      <p:sp>
        <p:nvSpPr>
          <p:cNvPr id="9" name="Text 6"/>
          <p:cNvSpPr/>
          <p:nvPr/>
        </p:nvSpPr>
        <p:spPr>
          <a:xfrm>
            <a:off x="685800" y="3602736"/>
            <a:ext cx="3017520" cy="457200"/>
          </a:xfrm>
          <a:prstGeom prst="rect">
            <a:avLst/>
          </a:prstGeom>
          <a:noFill/>
          <a:ln/>
        </p:spPr>
        <p:txBody>
          <a:bodyPr wrap="square" lIns="0" tIns="0" rIns="0" bIns="0" rtlCol="0" anchor="ctr"/>
          <a:lstStyle/>
          <a:p>
            <a:pPr indent="0" marL="0">
              <a:buNone/>
            </a:pPr>
            <a:r>
              <a:rPr lang="en-US" sz="3000" b="1" dirty="0">
                <a:solidFill>
                  <a:srgbClr val="0B4D33"/>
                </a:solidFill>
                <a:latin typeface="Cambria" pitchFamily="34" charset="0"/>
                <a:ea typeface="Cambria" pitchFamily="34" charset="-122"/>
                <a:cs typeface="Cambria" pitchFamily="34" charset="-120"/>
              </a:rPr>
              <a:t>105</a:t>
            </a:r>
            <a:endParaRPr lang="en-US" sz="3000" dirty="0"/>
          </a:p>
        </p:txBody>
      </p:sp>
      <p:sp>
        <p:nvSpPr>
          <p:cNvPr id="10" name="Text 7"/>
          <p:cNvSpPr/>
          <p:nvPr/>
        </p:nvSpPr>
        <p:spPr>
          <a:xfrm>
            <a:off x="685800" y="4059936"/>
            <a:ext cx="3017520" cy="566928"/>
          </a:xfrm>
          <a:prstGeom prst="rect">
            <a:avLst/>
          </a:prstGeom>
          <a:noFill/>
          <a:ln/>
        </p:spPr>
        <p:txBody>
          <a:bodyPr wrap="square" lIns="0" tIns="0" rIns="0" bIns="0" rtlCol="0" anchor="ctr"/>
          <a:lstStyle/>
          <a:p>
            <a:pPr indent="0" marL="0">
              <a:lnSpc>
                <a:spcPts val="1500"/>
              </a:lnSpc>
              <a:buNone/>
            </a:pPr>
            <a:r>
              <a:rPr lang="en-US" sz="1150" dirty="0">
                <a:solidFill>
                  <a:srgbClr val="6E6B63"/>
                </a:solidFill>
                <a:latin typeface="Calibri" pitchFamily="34" charset="0"/>
                <a:ea typeface="Calibri" pitchFamily="34" charset="-122"/>
                <a:cs typeface="Calibri" pitchFamily="34" charset="-120"/>
              </a:rPr>
              <a:t>Local Government Areas</a:t>
            </a:r>
            <a:endParaRPr lang="en-US" sz="1150" dirty="0"/>
          </a:p>
        </p:txBody>
      </p:sp>
      <p:sp>
        <p:nvSpPr>
          <p:cNvPr id="11" name="Text 8"/>
          <p:cNvSpPr/>
          <p:nvPr/>
        </p:nvSpPr>
        <p:spPr>
          <a:xfrm>
            <a:off x="685800" y="4718304"/>
            <a:ext cx="3017520" cy="457200"/>
          </a:xfrm>
          <a:prstGeom prst="rect">
            <a:avLst/>
          </a:prstGeom>
          <a:noFill/>
          <a:ln/>
        </p:spPr>
        <p:txBody>
          <a:bodyPr wrap="square" lIns="0" tIns="0" rIns="0" bIns="0" rtlCol="0" anchor="ctr"/>
          <a:lstStyle/>
          <a:p>
            <a:pPr indent="0" marL="0">
              <a:buNone/>
            </a:pPr>
            <a:r>
              <a:rPr lang="en-US" sz="3000" b="1" dirty="0">
                <a:solidFill>
                  <a:srgbClr val="0B4D33"/>
                </a:solidFill>
                <a:latin typeface="Cambria" pitchFamily="34" charset="0"/>
                <a:ea typeface="Cambria" pitchFamily="34" charset="-122"/>
                <a:cs typeface="Cambria" pitchFamily="34" charset="-120"/>
              </a:rPr>
              <a:t>21</a:t>
            </a:r>
            <a:endParaRPr lang="en-US" sz="3000" dirty="0"/>
          </a:p>
        </p:txBody>
      </p:sp>
      <p:sp>
        <p:nvSpPr>
          <p:cNvPr id="12" name="Text 9"/>
          <p:cNvSpPr/>
          <p:nvPr/>
        </p:nvSpPr>
        <p:spPr>
          <a:xfrm>
            <a:off x="685800" y="5175504"/>
            <a:ext cx="3017520" cy="566928"/>
          </a:xfrm>
          <a:prstGeom prst="rect">
            <a:avLst/>
          </a:prstGeom>
          <a:noFill/>
          <a:ln/>
        </p:spPr>
        <p:txBody>
          <a:bodyPr wrap="square" lIns="0" tIns="0" rIns="0" bIns="0" rtlCol="0" anchor="ctr"/>
          <a:lstStyle/>
          <a:p>
            <a:pPr indent="0" marL="0">
              <a:lnSpc>
                <a:spcPts val="1500"/>
              </a:lnSpc>
              <a:buNone/>
            </a:pPr>
            <a:r>
              <a:rPr lang="en-US" sz="1150" dirty="0">
                <a:solidFill>
                  <a:srgbClr val="6E6B63"/>
                </a:solidFill>
                <a:latin typeface="Calibri" pitchFamily="34" charset="0"/>
                <a:ea typeface="Calibri" pitchFamily="34" charset="-122"/>
                <a:cs typeface="Calibri" pitchFamily="34" charset="-120"/>
              </a:rPr>
              <a:t>States of the Federation</a:t>
            </a:r>
            <a:endParaRPr lang="en-US" sz="1150" dirty="0"/>
          </a:p>
        </p:txBody>
      </p:sp>
      <p:sp>
        <p:nvSpPr>
          <p:cNvPr id="13" name="Shape 10"/>
          <p:cNvSpPr/>
          <p:nvPr/>
        </p:nvSpPr>
        <p:spPr>
          <a:xfrm>
            <a:off x="9555480" y="1371600"/>
            <a:ext cx="1965960" cy="1371600"/>
          </a:xfrm>
          <a:prstGeom prst="roundRect">
            <a:avLst>
              <a:gd name="adj" fmla="val 6000"/>
            </a:avLst>
          </a:prstGeom>
          <a:solidFill>
            <a:srgbClr val="A83226"/>
          </a:solidFill>
          <a:ln w="12700">
            <a:solidFill>
              <a:srgbClr val="A83226"/>
            </a:solidFill>
            <a:prstDash val="solid"/>
          </a:ln>
          <a:effectLst>
            <a:outerShdw sx="100000" sy="100000" kx="0" ky="0" algn="bl" rotWithShape="0" blurRad="101600" dist="19050" dir="5400000">
              <a:srgbClr val="000000">
                <a:alpha val="7000"/>
              </a:srgbClr>
            </a:outerShdw>
          </a:effectLst>
        </p:spPr>
      </p:sp>
      <p:sp>
        <p:nvSpPr>
          <p:cNvPr id="14" name="Text 11"/>
          <p:cNvSpPr/>
          <p:nvPr/>
        </p:nvSpPr>
        <p:spPr>
          <a:xfrm>
            <a:off x="9692640" y="1536192"/>
            <a:ext cx="1737360" cy="274320"/>
          </a:xfrm>
          <a:prstGeom prst="rect">
            <a:avLst/>
          </a:prstGeom>
          <a:noFill/>
          <a:ln/>
        </p:spPr>
        <p:txBody>
          <a:bodyPr wrap="square" lIns="0" tIns="0" rIns="0" bIns="0" rtlCol="0" anchor="ctr"/>
          <a:lstStyle/>
          <a:p>
            <a:pPr indent="0" marL="0">
              <a:buNone/>
            </a:pPr>
            <a:r>
              <a:rPr lang="en-US" sz="1200" b="1" spc="140" kern="0" dirty="0">
                <a:solidFill>
                  <a:srgbClr val="FFFFFF"/>
                </a:solidFill>
                <a:latin typeface="Calibri" pitchFamily="34" charset="0"/>
                <a:ea typeface="Calibri" pitchFamily="34" charset="-122"/>
                <a:cs typeface="Calibri" pitchFamily="34" charset="-120"/>
              </a:rPr>
              <a:t>TIER 1</a:t>
            </a:r>
            <a:endParaRPr lang="en-US" sz="1200" dirty="0"/>
          </a:p>
        </p:txBody>
      </p:sp>
      <p:sp>
        <p:nvSpPr>
          <p:cNvPr id="15" name="Text 12"/>
          <p:cNvSpPr/>
          <p:nvPr/>
        </p:nvSpPr>
        <p:spPr>
          <a:xfrm>
            <a:off x="9692640" y="1828800"/>
            <a:ext cx="1737360" cy="640080"/>
          </a:xfrm>
          <a:prstGeom prst="rect">
            <a:avLst/>
          </a:prstGeom>
          <a:noFill/>
          <a:ln/>
        </p:spPr>
        <p:txBody>
          <a:bodyPr wrap="square" lIns="0" tIns="0" rIns="0" bIns="0" rtlCol="0" anchor="ctr"/>
          <a:lstStyle/>
          <a:p>
            <a:pPr indent="0" marL="0">
              <a:lnSpc>
                <a:spcPts val="1500"/>
              </a:lnSpc>
              <a:buNone/>
            </a:pPr>
            <a:r>
              <a:rPr lang="en-US" sz="1150" dirty="0">
                <a:solidFill>
                  <a:srgbClr val="F7DCD6"/>
                </a:solidFill>
                <a:latin typeface="Calibri" pitchFamily="34" charset="0"/>
                <a:ea typeface="Calibri" pitchFamily="34" charset="-122"/>
                <a:cs typeface="Calibri" pitchFamily="34" charset="-120"/>
              </a:rPr>
              <a:t>Immediate</a:t>
            </a:r>
            <a:endParaRPr lang="en-US" sz="1150" dirty="0"/>
          </a:p>
          <a:p>
            <a:pPr indent="0" marL="0">
              <a:lnSpc>
                <a:spcPts val="1500"/>
              </a:lnSpc>
              <a:buNone/>
            </a:pPr>
            <a:r>
              <a:rPr lang="en-US" sz="1150" dirty="0">
                <a:solidFill>
                  <a:srgbClr val="F7DCD6"/>
                </a:solidFill>
                <a:latin typeface="Calibri" pitchFamily="34" charset="0"/>
                <a:ea typeface="Calibri" pitchFamily="34" charset="-122"/>
                <a:cs typeface="Calibri" pitchFamily="34" charset="-120"/>
              </a:rPr>
              <a:t>intervention</a:t>
            </a:r>
            <a:endParaRPr lang="en-US" sz="1150" dirty="0"/>
          </a:p>
        </p:txBody>
      </p:sp>
      <p:sp>
        <p:nvSpPr>
          <p:cNvPr id="16" name="Shape 13"/>
          <p:cNvSpPr/>
          <p:nvPr/>
        </p:nvSpPr>
        <p:spPr>
          <a:xfrm>
            <a:off x="9555480" y="2926080"/>
            <a:ext cx="1965960" cy="1371600"/>
          </a:xfrm>
          <a:prstGeom prst="roundRect">
            <a:avLst>
              <a:gd name="adj" fmla="val 6000"/>
            </a:avLst>
          </a:prstGeom>
          <a:solidFill>
            <a:srgbClr val="D9952A"/>
          </a:solidFill>
          <a:ln w="12700">
            <a:solidFill>
              <a:srgbClr val="D9952A"/>
            </a:solidFill>
            <a:prstDash val="solid"/>
          </a:ln>
          <a:effectLst>
            <a:outerShdw sx="100000" sy="100000" kx="0" ky="0" algn="bl" rotWithShape="0" blurRad="101600" dist="19050" dir="5400000">
              <a:srgbClr val="000000">
                <a:alpha val="7000"/>
              </a:srgbClr>
            </a:outerShdw>
          </a:effectLst>
        </p:spPr>
      </p:sp>
      <p:sp>
        <p:nvSpPr>
          <p:cNvPr id="17" name="Text 14"/>
          <p:cNvSpPr/>
          <p:nvPr/>
        </p:nvSpPr>
        <p:spPr>
          <a:xfrm>
            <a:off x="9692640" y="3090672"/>
            <a:ext cx="1737360" cy="274320"/>
          </a:xfrm>
          <a:prstGeom prst="rect">
            <a:avLst/>
          </a:prstGeom>
          <a:noFill/>
          <a:ln/>
        </p:spPr>
        <p:txBody>
          <a:bodyPr wrap="square" lIns="0" tIns="0" rIns="0" bIns="0" rtlCol="0" anchor="ctr"/>
          <a:lstStyle/>
          <a:p>
            <a:pPr indent="0" marL="0">
              <a:buNone/>
            </a:pPr>
            <a:r>
              <a:rPr lang="en-US" sz="1200" b="1" spc="140" kern="0" dirty="0">
                <a:solidFill>
                  <a:srgbClr val="FFFFFF"/>
                </a:solidFill>
                <a:latin typeface="Calibri" pitchFamily="34" charset="0"/>
                <a:ea typeface="Calibri" pitchFamily="34" charset="-122"/>
                <a:cs typeface="Calibri" pitchFamily="34" charset="-120"/>
              </a:rPr>
              <a:t>TIER 2</a:t>
            </a:r>
            <a:endParaRPr lang="en-US" sz="1200" dirty="0"/>
          </a:p>
        </p:txBody>
      </p:sp>
      <p:sp>
        <p:nvSpPr>
          <p:cNvPr id="18" name="Text 15"/>
          <p:cNvSpPr/>
          <p:nvPr/>
        </p:nvSpPr>
        <p:spPr>
          <a:xfrm>
            <a:off x="9692640" y="3383280"/>
            <a:ext cx="1737360" cy="640080"/>
          </a:xfrm>
          <a:prstGeom prst="rect">
            <a:avLst/>
          </a:prstGeom>
          <a:noFill/>
          <a:ln/>
        </p:spPr>
        <p:txBody>
          <a:bodyPr wrap="square" lIns="0" tIns="0" rIns="0" bIns="0" rtlCol="0" anchor="ctr"/>
          <a:lstStyle/>
          <a:p>
            <a:pPr indent="0" marL="0">
              <a:lnSpc>
                <a:spcPts val="1500"/>
              </a:lnSpc>
              <a:buNone/>
            </a:pPr>
            <a:r>
              <a:rPr lang="en-US" sz="1150" dirty="0">
                <a:solidFill>
                  <a:srgbClr val="FCF1DC"/>
                </a:solidFill>
                <a:latin typeface="Calibri" pitchFamily="34" charset="0"/>
                <a:ea typeface="Calibri" pitchFamily="34" charset="-122"/>
                <a:cs typeface="Calibri" pitchFamily="34" charset="-120"/>
              </a:rPr>
              <a:t>Urgent</a:t>
            </a:r>
            <a:endParaRPr lang="en-US" sz="1150" dirty="0"/>
          </a:p>
          <a:p>
            <a:pPr indent="0" marL="0">
              <a:lnSpc>
                <a:spcPts val="1500"/>
              </a:lnSpc>
              <a:buNone/>
            </a:pPr>
            <a:r>
              <a:rPr lang="en-US" sz="1150" dirty="0">
                <a:solidFill>
                  <a:srgbClr val="FCF1DC"/>
                </a:solidFill>
                <a:latin typeface="Calibri" pitchFamily="34" charset="0"/>
                <a:ea typeface="Calibri" pitchFamily="34" charset="-122"/>
                <a:cs typeface="Calibri" pitchFamily="34" charset="-120"/>
              </a:rPr>
              <a:t>intervention</a:t>
            </a:r>
            <a:endParaRPr lang="en-US" sz="1150" dirty="0"/>
          </a:p>
        </p:txBody>
      </p:sp>
      <p:sp>
        <p:nvSpPr>
          <p:cNvPr id="19" name="Text 16"/>
          <p:cNvSpPr/>
          <p:nvPr/>
        </p:nvSpPr>
        <p:spPr>
          <a:xfrm>
            <a:off x="685800" y="6327648"/>
            <a:ext cx="10789920" cy="274320"/>
          </a:xfrm>
          <a:prstGeom prst="rect">
            <a:avLst/>
          </a:prstGeom>
          <a:noFill/>
          <a:ln/>
        </p:spPr>
        <p:txBody>
          <a:bodyPr wrap="square" lIns="0" tIns="0" rIns="0" bIns="0" rtlCol="0" anchor="ctr"/>
          <a:lstStyle/>
          <a:p>
            <a:pPr indent="0" marL="0">
              <a:buNone/>
            </a:pPr>
            <a:r>
              <a:rPr lang="en-US" sz="950" i="1" dirty="0">
                <a:solidFill>
                  <a:srgbClr val="6E6B63"/>
                </a:solidFill>
                <a:latin typeface="Calibri" pitchFamily="34" charset="0"/>
                <a:ea typeface="Calibri" pitchFamily="34" charset="-122"/>
                <a:cs typeface="Calibri" pitchFamily="34" charset="-120"/>
              </a:rPr>
              <a:t>Community points indicative pending georeferencing in Phase 0, with BCDA, the National Boundary Commission and NASRDA.</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4D33"/>
        </a:solidFill>
      </p:bgPr>
    </p:bg>
    <p:spTree>
      <p:nvGrpSpPr>
        <p:cNvPr id="1" name=""/>
        <p:cNvGrpSpPr/>
        <p:nvPr/>
      </p:nvGrpSpPr>
      <p:grpSpPr>
        <a:xfrm>
          <a:off x="0" y="0"/>
          <a:ext cx="0" cy="0"/>
          <a:chOff x="0" y="0"/>
          <a:chExt cx="0" cy="0"/>
        </a:xfrm>
      </p:grpSpPr>
      <p:sp>
        <p:nvSpPr>
          <p:cNvPr id="2" name="Shape 0"/>
          <p:cNvSpPr/>
          <p:nvPr/>
        </p:nvSpPr>
        <p:spPr>
          <a:xfrm>
            <a:off x="-1280160" y="4206240"/>
            <a:ext cx="4754880" cy="4754880"/>
          </a:xfrm>
          <a:prstGeom prst="ellipse">
            <a:avLst/>
          </a:prstGeom>
          <a:solidFill>
            <a:srgbClr val="12694A"/>
          </a:solidFill>
          <a:ln w="12700">
            <a:solidFill>
              <a:srgbClr val="12694A"/>
            </a:solidFill>
            <a:prstDash val="solid"/>
          </a:ln>
        </p:spPr>
      </p:sp>
      <p:sp>
        <p:nvSpPr>
          <p:cNvPr id="3" name="Text 1"/>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THE CONSEQUENCE</a:t>
            </a:r>
            <a:endParaRPr lang="en-US" sz="1150" dirty="0"/>
          </a:p>
        </p:txBody>
      </p:sp>
      <p:sp>
        <p:nvSpPr>
          <p:cNvPr id="4" name="Text 2"/>
          <p:cNvSpPr/>
          <p:nvPr/>
        </p:nvSpPr>
        <p:spPr>
          <a:xfrm>
            <a:off x="1371600" y="1828800"/>
            <a:ext cx="9418320" cy="1737360"/>
          </a:xfrm>
          <a:prstGeom prst="rect">
            <a:avLst/>
          </a:prstGeom>
          <a:noFill/>
          <a:ln/>
        </p:spPr>
        <p:txBody>
          <a:bodyPr wrap="square" lIns="0" tIns="0" rIns="0" bIns="0" rtlCol="0" anchor="ctr"/>
          <a:lstStyle/>
          <a:p>
            <a:pPr algn="ctr" indent="0" marL="0">
              <a:lnSpc>
                <a:spcPts val="5000"/>
              </a:lnSpc>
              <a:buNone/>
            </a:pPr>
            <a:r>
              <a:rPr lang="en-US" sz="4000" b="1" dirty="0">
                <a:solidFill>
                  <a:srgbClr val="FFFFFF"/>
                </a:solidFill>
                <a:latin typeface="Cambria" pitchFamily="34" charset="0"/>
                <a:ea typeface="Cambria" pitchFamily="34" charset="-122"/>
                <a:cs typeface="Cambria" pitchFamily="34" charset="-120"/>
              </a:rPr>
              <a:t>A family gives its loyalty</a:t>
            </a:r>
            <a:endParaRPr lang="en-US" sz="4000" dirty="0"/>
          </a:p>
          <a:p>
            <a:pPr algn="ctr" indent="0" marL="0">
              <a:lnSpc>
                <a:spcPts val="5000"/>
              </a:lnSpc>
              <a:buNone/>
            </a:pPr>
            <a:r>
              <a:rPr lang="en-US" sz="4000" b="1" dirty="0">
                <a:solidFill>
                  <a:srgbClr val="FFFFFF"/>
                </a:solidFill>
                <a:latin typeface="Cambria" pitchFamily="34" charset="0"/>
                <a:ea typeface="Cambria" pitchFamily="34" charset="-122"/>
                <a:cs typeface="Cambria" pitchFamily="34" charset="-120"/>
              </a:rPr>
              <a:t>to whoever gives it water.</a:t>
            </a:r>
            <a:endParaRPr lang="en-US" sz="4000" dirty="0"/>
          </a:p>
        </p:txBody>
      </p:sp>
      <p:sp>
        <p:nvSpPr>
          <p:cNvPr id="5" name="Text 3"/>
          <p:cNvSpPr/>
          <p:nvPr/>
        </p:nvSpPr>
        <p:spPr>
          <a:xfrm>
            <a:off x="2011680" y="3840480"/>
            <a:ext cx="8138160" cy="1097280"/>
          </a:xfrm>
          <a:prstGeom prst="rect">
            <a:avLst/>
          </a:prstGeom>
          <a:noFill/>
          <a:ln/>
        </p:spPr>
        <p:txBody>
          <a:bodyPr wrap="square" lIns="0" tIns="0" rIns="0" bIns="0" rtlCol="0" anchor="ctr"/>
          <a:lstStyle/>
          <a:p>
            <a:pPr algn="ctr" indent="0" marL="0">
              <a:lnSpc>
                <a:spcPts val="2200"/>
              </a:lnSpc>
              <a:buNone/>
            </a:pPr>
            <a:r>
              <a:rPr lang="en-US" sz="1400" dirty="0">
                <a:solidFill>
                  <a:srgbClr val="C9DDD2"/>
                </a:solidFill>
                <a:latin typeface="Calibri" pitchFamily="34" charset="0"/>
                <a:ea typeface="Calibri" pitchFamily="34" charset="-122"/>
                <a:cs typeface="Calibri" pitchFamily="34" charset="-120"/>
              </a:rPr>
              <a:t>In February 2026 the Senate Committee on States and Local Government Affairs warned that because facilities are not provided for border communities, those communities sometimes give their allegiance to neighbouring countries — crossing over for schooling, and in some cases simply to fetch water.</a:t>
            </a:r>
            <a:endParaRPr lang="en-US" sz="1400" dirty="0"/>
          </a:p>
        </p:txBody>
      </p:sp>
      <p:sp>
        <p:nvSpPr>
          <p:cNvPr id="6" name="Text 4"/>
          <p:cNvSpPr/>
          <p:nvPr/>
        </p:nvSpPr>
        <p:spPr>
          <a:xfrm>
            <a:off x="2011680" y="5120640"/>
            <a:ext cx="8138160" cy="457200"/>
          </a:xfrm>
          <a:prstGeom prst="rect">
            <a:avLst/>
          </a:prstGeom>
          <a:noFill/>
          <a:ln/>
        </p:spPr>
        <p:txBody>
          <a:bodyPr wrap="square" lIns="0" tIns="0" rIns="0" bIns="0" rtlCol="0" anchor="ctr"/>
          <a:lstStyle/>
          <a:p>
            <a:pPr algn="ctr" indent="0" marL="0">
              <a:buNone/>
            </a:pPr>
            <a:r>
              <a:rPr lang="en-US" sz="1700" b="1" i="1" dirty="0">
                <a:solidFill>
                  <a:srgbClr val="D9952A"/>
                </a:solidFill>
                <a:latin typeface="Cambria" pitchFamily="34" charset="0"/>
                <a:ea typeface="Cambria" pitchFamily="34" charset="-122"/>
                <a:cs typeface="Cambria" pitchFamily="34" charset="-120"/>
              </a:rPr>
              <a:t>This is not disloyalty. It is arithmetic.</a:t>
            </a:r>
            <a:endParaRPr lang="en-US"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WHY THIS IS NOT ONLY A HUMANITARIAN QUESTION</a:t>
            </a:r>
            <a:endParaRPr lang="en-US" sz="1150" dirty="0"/>
          </a:p>
        </p:txBody>
      </p:sp>
      <p:sp>
        <p:nvSpPr>
          <p:cNvPr id="3" name="Text 1"/>
          <p:cNvSpPr/>
          <p:nvPr/>
        </p:nvSpPr>
        <p:spPr>
          <a:xfrm>
            <a:off x="685800" y="457200"/>
            <a:ext cx="10789920" cy="822960"/>
          </a:xfrm>
          <a:prstGeom prst="rect">
            <a:avLst/>
          </a:prstGeom>
          <a:noFill/>
          <a:ln/>
        </p:spPr>
        <p:txBody>
          <a:bodyPr wrap="square" lIns="0" tIns="0" rIns="0" bIns="0" rtlCol="0" anchor="ctr"/>
          <a:lstStyle/>
          <a:p>
            <a:pPr algn="l" indent="0" marL="0">
              <a:buNone/>
            </a:pPr>
            <a:r>
              <a:rPr lang="en-US" sz="3400" b="1" dirty="0">
                <a:solidFill>
                  <a:srgbClr val="0B4D33"/>
                </a:solidFill>
                <a:latin typeface="Cambria" pitchFamily="34" charset="0"/>
                <a:ea typeface="Cambria" pitchFamily="34" charset="-122"/>
                <a:cs typeface="Cambria" pitchFamily="34" charset="-120"/>
              </a:rPr>
              <a:t>What the neglect costs Nigeria</a:t>
            </a:r>
            <a:endParaRPr lang="en-US" sz="3400" dirty="0"/>
          </a:p>
        </p:txBody>
      </p:sp>
      <p:sp>
        <p:nvSpPr>
          <p:cNvPr id="4" name="Shape 2"/>
          <p:cNvSpPr/>
          <p:nvPr/>
        </p:nvSpPr>
        <p:spPr>
          <a:xfrm>
            <a:off x="685800" y="1600200"/>
            <a:ext cx="3291840" cy="2057400"/>
          </a:xfrm>
          <a:prstGeom prst="roundRect">
            <a:avLst>
              <a:gd name="adj" fmla="val 4000"/>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5" name="Shape 3"/>
          <p:cNvSpPr/>
          <p:nvPr/>
        </p:nvSpPr>
        <p:spPr>
          <a:xfrm>
            <a:off x="978408" y="1874520"/>
            <a:ext cx="310896" cy="310896"/>
          </a:xfrm>
          <a:prstGeom prst="ellipse">
            <a:avLst/>
          </a:prstGeom>
          <a:solidFill>
            <a:srgbClr val="A83226"/>
          </a:solidFill>
          <a:ln w="12700">
            <a:solidFill>
              <a:srgbClr val="A83226"/>
            </a:solidFill>
            <a:prstDash val="solid"/>
          </a:ln>
        </p:spPr>
      </p:sp>
      <p:sp>
        <p:nvSpPr>
          <p:cNvPr id="6" name="Text 4"/>
          <p:cNvSpPr/>
          <p:nvPr/>
        </p:nvSpPr>
        <p:spPr>
          <a:xfrm>
            <a:off x="1435608" y="1837944"/>
            <a:ext cx="2377440" cy="384048"/>
          </a:xfrm>
          <a:prstGeom prst="rect">
            <a:avLst/>
          </a:prstGeom>
          <a:noFill/>
          <a:ln/>
        </p:spPr>
        <p:txBody>
          <a:bodyPr wrap="square" lIns="0" tIns="0" rIns="0" bIns="0" rtlCol="0" anchor="ctr"/>
          <a:lstStyle/>
          <a:p>
            <a:pPr indent="0" marL="0">
              <a:buNone/>
            </a:pPr>
            <a:r>
              <a:rPr lang="en-US" sz="1700" b="1" dirty="0">
                <a:solidFill>
                  <a:srgbClr val="0B4D33"/>
                </a:solidFill>
                <a:latin typeface="Cambria" pitchFamily="34" charset="0"/>
                <a:ea typeface="Cambria" pitchFamily="34" charset="-122"/>
                <a:cs typeface="Cambria" pitchFamily="34" charset="-120"/>
              </a:rPr>
              <a:t>Security</a:t>
            </a:r>
            <a:endParaRPr lang="en-US" sz="1700" dirty="0"/>
          </a:p>
        </p:txBody>
      </p:sp>
      <p:sp>
        <p:nvSpPr>
          <p:cNvPr id="7" name="Text 5"/>
          <p:cNvSpPr/>
          <p:nvPr/>
        </p:nvSpPr>
        <p:spPr>
          <a:xfrm>
            <a:off x="978408" y="2350008"/>
            <a:ext cx="2724912" cy="1143000"/>
          </a:xfrm>
          <a:prstGeom prst="rect">
            <a:avLst/>
          </a:prstGeom>
          <a:noFill/>
          <a:ln/>
        </p:spPr>
        <p:txBody>
          <a:bodyPr wrap="square" lIns="0" tIns="0" rIns="0" bIns="0" rtlCol="0" anchor="ctr"/>
          <a:lstStyle/>
          <a:p>
            <a:pPr indent="0" marL="0">
              <a:lnSpc>
                <a:spcPts val="1800"/>
              </a:lnSpc>
              <a:buNone/>
            </a:pPr>
            <a:r>
              <a:rPr lang="en-US" sz="1200" dirty="0">
                <a:solidFill>
                  <a:srgbClr val="1C1E1B"/>
                </a:solidFill>
                <a:latin typeface="Calibri" pitchFamily="34" charset="0"/>
                <a:ea typeface="Calibri" pitchFamily="34" charset="-122"/>
                <a:cs typeface="Calibri" pitchFamily="34" charset="-120"/>
              </a:rPr>
              <a:t>Undergoverned space becomes staging ground. Every kilometre without a school, a clinic and a road is a kilometre available to somebody else.</a:t>
            </a:r>
            <a:endParaRPr lang="en-US" sz="1200" dirty="0"/>
          </a:p>
        </p:txBody>
      </p:sp>
      <p:sp>
        <p:nvSpPr>
          <p:cNvPr id="8" name="Shape 6"/>
          <p:cNvSpPr/>
          <p:nvPr/>
        </p:nvSpPr>
        <p:spPr>
          <a:xfrm>
            <a:off x="4343400" y="1600200"/>
            <a:ext cx="3291840" cy="2057400"/>
          </a:xfrm>
          <a:prstGeom prst="roundRect">
            <a:avLst>
              <a:gd name="adj" fmla="val 4000"/>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9" name="Shape 7"/>
          <p:cNvSpPr/>
          <p:nvPr/>
        </p:nvSpPr>
        <p:spPr>
          <a:xfrm>
            <a:off x="4636008" y="1874520"/>
            <a:ext cx="310896" cy="310896"/>
          </a:xfrm>
          <a:prstGeom prst="ellipse">
            <a:avLst/>
          </a:prstGeom>
          <a:solidFill>
            <a:srgbClr val="8A5A1E"/>
          </a:solidFill>
          <a:ln w="12700">
            <a:solidFill>
              <a:srgbClr val="8A5A1E"/>
            </a:solidFill>
            <a:prstDash val="solid"/>
          </a:ln>
        </p:spPr>
      </p:sp>
      <p:sp>
        <p:nvSpPr>
          <p:cNvPr id="10" name="Text 8"/>
          <p:cNvSpPr/>
          <p:nvPr/>
        </p:nvSpPr>
        <p:spPr>
          <a:xfrm>
            <a:off x="5093208" y="1837944"/>
            <a:ext cx="2377440" cy="384048"/>
          </a:xfrm>
          <a:prstGeom prst="rect">
            <a:avLst/>
          </a:prstGeom>
          <a:noFill/>
          <a:ln/>
        </p:spPr>
        <p:txBody>
          <a:bodyPr wrap="square" lIns="0" tIns="0" rIns="0" bIns="0" rtlCol="0" anchor="ctr"/>
          <a:lstStyle/>
          <a:p>
            <a:pPr indent="0" marL="0">
              <a:buNone/>
            </a:pPr>
            <a:r>
              <a:rPr lang="en-US" sz="1700" b="1" dirty="0">
                <a:solidFill>
                  <a:srgbClr val="0B4D33"/>
                </a:solidFill>
                <a:latin typeface="Cambria" pitchFamily="34" charset="0"/>
                <a:ea typeface="Cambria" pitchFamily="34" charset="-122"/>
                <a:cs typeface="Cambria" pitchFamily="34" charset="-120"/>
              </a:rPr>
              <a:t>Sovereignty</a:t>
            </a:r>
            <a:endParaRPr lang="en-US" sz="1700" dirty="0"/>
          </a:p>
        </p:txBody>
      </p:sp>
      <p:sp>
        <p:nvSpPr>
          <p:cNvPr id="11" name="Text 9"/>
          <p:cNvSpPr/>
          <p:nvPr/>
        </p:nvSpPr>
        <p:spPr>
          <a:xfrm>
            <a:off x="4636008" y="2350008"/>
            <a:ext cx="2724912" cy="1143000"/>
          </a:xfrm>
          <a:prstGeom prst="rect">
            <a:avLst/>
          </a:prstGeom>
          <a:noFill/>
          <a:ln/>
        </p:spPr>
        <p:txBody>
          <a:bodyPr wrap="square" lIns="0" tIns="0" rIns="0" bIns="0" rtlCol="0" anchor="ctr"/>
          <a:lstStyle/>
          <a:p>
            <a:pPr indent="0" marL="0">
              <a:lnSpc>
                <a:spcPts val="1800"/>
              </a:lnSpc>
              <a:buNone/>
            </a:pPr>
            <a:r>
              <a:rPr lang="en-US" sz="1200" dirty="0">
                <a:solidFill>
                  <a:srgbClr val="1C1E1B"/>
                </a:solidFill>
                <a:latin typeface="Calibri" pitchFamily="34" charset="0"/>
                <a:ea typeface="Calibri" pitchFamily="34" charset="-122"/>
                <a:cs typeface="Calibri" pitchFamily="34" charset="-120"/>
              </a:rPr>
              <a:t>Communities dependent on a neighbour for water, medicine and schooling gradually reorient their civic life across the line.</a:t>
            </a:r>
            <a:endParaRPr lang="en-US" sz="1200" dirty="0"/>
          </a:p>
        </p:txBody>
      </p:sp>
      <p:sp>
        <p:nvSpPr>
          <p:cNvPr id="12" name="Shape 10"/>
          <p:cNvSpPr/>
          <p:nvPr/>
        </p:nvSpPr>
        <p:spPr>
          <a:xfrm>
            <a:off x="8001000" y="1600200"/>
            <a:ext cx="3291840" cy="2057400"/>
          </a:xfrm>
          <a:prstGeom prst="roundRect">
            <a:avLst>
              <a:gd name="adj" fmla="val 4000"/>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13" name="Shape 11"/>
          <p:cNvSpPr/>
          <p:nvPr/>
        </p:nvSpPr>
        <p:spPr>
          <a:xfrm>
            <a:off x="8293608" y="1874520"/>
            <a:ext cx="310896" cy="310896"/>
          </a:xfrm>
          <a:prstGeom prst="ellipse">
            <a:avLst/>
          </a:prstGeom>
          <a:solidFill>
            <a:srgbClr val="12694A"/>
          </a:solidFill>
          <a:ln w="12700">
            <a:solidFill>
              <a:srgbClr val="12694A"/>
            </a:solidFill>
            <a:prstDash val="solid"/>
          </a:ln>
        </p:spPr>
      </p:sp>
      <p:sp>
        <p:nvSpPr>
          <p:cNvPr id="14" name="Text 12"/>
          <p:cNvSpPr/>
          <p:nvPr/>
        </p:nvSpPr>
        <p:spPr>
          <a:xfrm>
            <a:off x="8750808" y="1837944"/>
            <a:ext cx="2377440" cy="384048"/>
          </a:xfrm>
          <a:prstGeom prst="rect">
            <a:avLst/>
          </a:prstGeom>
          <a:noFill/>
          <a:ln/>
        </p:spPr>
        <p:txBody>
          <a:bodyPr wrap="square" lIns="0" tIns="0" rIns="0" bIns="0" rtlCol="0" anchor="ctr"/>
          <a:lstStyle/>
          <a:p>
            <a:pPr indent="0" marL="0">
              <a:buNone/>
            </a:pPr>
            <a:r>
              <a:rPr lang="en-US" sz="1700" b="1" dirty="0">
                <a:solidFill>
                  <a:srgbClr val="0B4D33"/>
                </a:solidFill>
                <a:latin typeface="Cambria" pitchFamily="34" charset="0"/>
                <a:ea typeface="Cambria" pitchFamily="34" charset="-122"/>
                <a:cs typeface="Cambria" pitchFamily="34" charset="-120"/>
              </a:rPr>
              <a:t>Public health</a:t>
            </a:r>
            <a:endParaRPr lang="en-US" sz="1700" dirty="0"/>
          </a:p>
        </p:txBody>
      </p:sp>
      <p:sp>
        <p:nvSpPr>
          <p:cNvPr id="15" name="Text 13"/>
          <p:cNvSpPr/>
          <p:nvPr/>
        </p:nvSpPr>
        <p:spPr>
          <a:xfrm>
            <a:off x="8293608" y="2350008"/>
            <a:ext cx="2724912" cy="1143000"/>
          </a:xfrm>
          <a:prstGeom prst="rect">
            <a:avLst/>
          </a:prstGeom>
          <a:noFill/>
          <a:ln/>
        </p:spPr>
        <p:txBody>
          <a:bodyPr wrap="square" lIns="0" tIns="0" rIns="0" bIns="0" rtlCol="0" anchor="ctr"/>
          <a:lstStyle/>
          <a:p>
            <a:pPr indent="0" marL="0">
              <a:lnSpc>
                <a:spcPts val="1800"/>
              </a:lnSpc>
              <a:buNone/>
            </a:pPr>
            <a:r>
              <a:rPr lang="en-US" sz="1200" dirty="0">
                <a:solidFill>
                  <a:srgbClr val="1C1E1B"/>
                </a:solidFill>
                <a:latin typeface="Calibri" pitchFamily="34" charset="0"/>
                <a:ea typeface="Calibri" pitchFamily="34" charset="-122"/>
                <a:cs typeface="Calibri" pitchFamily="34" charset="-120"/>
              </a:rPr>
              <a:t>Outbreaks arrive in Nigeria before Nigeria knows they exist. Maternal deaths occur on the road, unrecorded.</a:t>
            </a:r>
            <a:endParaRPr lang="en-US" sz="1200" dirty="0"/>
          </a:p>
        </p:txBody>
      </p:sp>
      <p:sp>
        <p:nvSpPr>
          <p:cNvPr id="16" name="Shape 14"/>
          <p:cNvSpPr/>
          <p:nvPr/>
        </p:nvSpPr>
        <p:spPr>
          <a:xfrm>
            <a:off x="685800" y="3931920"/>
            <a:ext cx="3291840" cy="2057400"/>
          </a:xfrm>
          <a:prstGeom prst="roundRect">
            <a:avLst>
              <a:gd name="adj" fmla="val 4000"/>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17" name="Shape 15"/>
          <p:cNvSpPr/>
          <p:nvPr/>
        </p:nvSpPr>
        <p:spPr>
          <a:xfrm>
            <a:off x="978408" y="4206240"/>
            <a:ext cx="310896" cy="310896"/>
          </a:xfrm>
          <a:prstGeom prst="ellipse">
            <a:avLst/>
          </a:prstGeom>
          <a:solidFill>
            <a:srgbClr val="3D5A6C"/>
          </a:solidFill>
          <a:ln w="12700">
            <a:solidFill>
              <a:srgbClr val="3D5A6C"/>
            </a:solidFill>
            <a:prstDash val="solid"/>
          </a:ln>
        </p:spPr>
      </p:sp>
      <p:sp>
        <p:nvSpPr>
          <p:cNvPr id="18" name="Text 16"/>
          <p:cNvSpPr/>
          <p:nvPr/>
        </p:nvSpPr>
        <p:spPr>
          <a:xfrm>
            <a:off x="1435608" y="4169664"/>
            <a:ext cx="2377440" cy="384048"/>
          </a:xfrm>
          <a:prstGeom prst="rect">
            <a:avLst/>
          </a:prstGeom>
          <a:noFill/>
          <a:ln/>
        </p:spPr>
        <p:txBody>
          <a:bodyPr wrap="square" lIns="0" tIns="0" rIns="0" bIns="0" rtlCol="0" anchor="ctr"/>
          <a:lstStyle/>
          <a:p>
            <a:pPr indent="0" marL="0">
              <a:buNone/>
            </a:pPr>
            <a:r>
              <a:rPr lang="en-US" sz="1700" b="1" dirty="0">
                <a:solidFill>
                  <a:srgbClr val="0B4D33"/>
                </a:solidFill>
                <a:latin typeface="Cambria" pitchFamily="34" charset="0"/>
                <a:ea typeface="Cambria" pitchFamily="34" charset="-122"/>
                <a:cs typeface="Cambria" pitchFamily="34" charset="-120"/>
              </a:rPr>
              <a:t>Legal invisibility</a:t>
            </a:r>
            <a:endParaRPr lang="en-US" sz="1700" dirty="0"/>
          </a:p>
        </p:txBody>
      </p:sp>
      <p:sp>
        <p:nvSpPr>
          <p:cNvPr id="19" name="Text 17"/>
          <p:cNvSpPr/>
          <p:nvPr/>
        </p:nvSpPr>
        <p:spPr>
          <a:xfrm>
            <a:off x="978408" y="4681728"/>
            <a:ext cx="2724912" cy="1143000"/>
          </a:xfrm>
          <a:prstGeom prst="rect">
            <a:avLst/>
          </a:prstGeom>
          <a:noFill/>
          <a:ln/>
        </p:spPr>
        <p:txBody>
          <a:bodyPr wrap="square" lIns="0" tIns="0" rIns="0" bIns="0" rtlCol="0" anchor="ctr"/>
          <a:lstStyle/>
          <a:p>
            <a:pPr indent="0" marL="0">
              <a:lnSpc>
                <a:spcPts val="1800"/>
              </a:lnSpc>
              <a:buNone/>
            </a:pPr>
            <a:r>
              <a:rPr lang="en-US" sz="1200" dirty="0">
                <a:solidFill>
                  <a:srgbClr val="1C1E1B"/>
                </a:solidFill>
                <a:latin typeface="Calibri" pitchFamily="34" charset="0"/>
                <a:ea typeface="Calibri" pitchFamily="34" charset="-122"/>
                <a:cs typeface="Calibri" pitchFamily="34" charset="-120"/>
              </a:rPr>
              <a:t>A citizen with no birth certificate and no NIN is a citizen the State cannot see — and therefore cannot serve.</a:t>
            </a:r>
            <a:endParaRPr lang="en-US" sz="1200" dirty="0"/>
          </a:p>
        </p:txBody>
      </p:sp>
      <p:sp>
        <p:nvSpPr>
          <p:cNvPr id="20" name="Shape 18"/>
          <p:cNvSpPr/>
          <p:nvPr/>
        </p:nvSpPr>
        <p:spPr>
          <a:xfrm>
            <a:off x="4343400" y="3931920"/>
            <a:ext cx="3291840" cy="2057400"/>
          </a:xfrm>
          <a:prstGeom prst="roundRect">
            <a:avLst>
              <a:gd name="adj" fmla="val 4000"/>
            </a:avLst>
          </a:prstGeom>
          <a:solidFill>
            <a:srgbClr val="F7F4EC"/>
          </a:solidFill>
          <a:ln w="12700">
            <a:solidFill>
              <a:srgbClr val="F7F4EC"/>
            </a:solidFill>
            <a:prstDash val="solid"/>
          </a:ln>
          <a:effectLst>
            <a:outerShdw sx="100000" sy="100000" kx="0" ky="0" algn="bl" rotWithShape="0" blurRad="101600" dist="19050" dir="5400000">
              <a:srgbClr val="000000">
                <a:alpha val="7000"/>
              </a:srgbClr>
            </a:outerShdw>
          </a:effectLst>
        </p:spPr>
      </p:sp>
      <p:sp>
        <p:nvSpPr>
          <p:cNvPr id="21" name="Shape 19"/>
          <p:cNvSpPr/>
          <p:nvPr/>
        </p:nvSpPr>
        <p:spPr>
          <a:xfrm>
            <a:off x="4636008" y="4206240"/>
            <a:ext cx="310896" cy="310896"/>
          </a:xfrm>
          <a:prstGeom prst="ellipse">
            <a:avLst/>
          </a:prstGeom>
          <a:solidFill>
            <a:srgbClr val="0B4D33"/>
          </a:solidFill>
          <a:ln w="12700">
            <a:solidFill>
              <a:srgbClr val="0B4D33"/>
            </a:solidFill>
            <a:prstDash val="solid"/>
          </a:ln>
        </p:spPr>
      </p:sp>
      <p:sp>
        <p:nvSpPr>
          <p:cNvPr id="22" name="Text 20"/>
          <p:cNvSpPr/>
          <p:nvPr/>
        </p:nvSpPr>
        <p:spPr>
          <a:xfrm>
            <a:off x="5093208" y="4169664"/>
            <a:ext cx="2377440" cy="384048"/>
          </a:xfrm>
          <a:prstGeom prst="rect">
            <a:avLst/>
          </a:prstGeom>
          <a:noFill/>
          <a:ln/>
        </p:spPr>
        <p:txBody>
          <a:bodyPr wrap="square" lIns="0" tIns="0" rIns="0" bIns="0" rtlCol="0" anchor="ctr"/>
          <a:lstStyle/>
          <a:p>
            <a:pPr indent="0" marL="0">
              <a:buNone/>
            </a:pPr>
            <a:r>
              <a:rPr lang="en-US" sz="1700" b="1" dirty="0">
                <a:solidFill>
                  <a:srgbClr val="0B4D33"/>
                </a:solidFill>
                <a:latin typeface="Cambria" pitchFamily="34" charset="0"/>
                <a:ea typeface="Cambria" pitchFamily="34" charset="-122"/>
                <a:cs typeface="Cambria" pitchFamily="34" charset="-120"/>
              </a:rPr>
              <a:t>Lost economy</a:t>
            </a:r>
            <a:endParaRPr lang="en-US" sz="1700" dirty="0"/>
          </a:p>
        </p:txBody>
      </p:sp>
      <p:sp>
        <p:nvSpPr>
          <p:cNvPr id="23" name="Text 21"/>
          <p:cNvSpPr/>
          <p:nvPr/>
        </p:nvSpPr>
        <p:spPr>
          <a:xfrm>
            <a:off x="4636008" y="4681728"/>
            <a:ext cx="2724912" cy="1143000"/>
          </a:xfrm>
          <a:prstGeom prst="rect">
            <a:avLst/>
          </a:prstGeom>
          <a:noFill/>
          <a:ln/>
        </p:spPr>
        <p:txBody>
          <a:bodyPr wrap="square" lIns="0" tIns="0" rIns="0" bIns="0" rtlCol="0" anchor="ctr"/>
          <a:lstStyle/>
          <a:p>
            <a:pPr indent="0" marL="0">
              <a:lnSpc>
                <a:spcPts val="1800"/>
              </a:lnSpc>
              <a:buNone/>
            </a:pPr>
            <a:r>
              <a:rPr lang="en-US" sz="1200" dirty="0">
                <a:solidFill>
                  <a:srgbClr val="1C1E1B"/>
                </a:solidFill>
                <a:latin typeface="Calibri" pitchFamily="34" charset="0"/>
                <a:ea typeface="Calibri" pitchFamily="34" charset="-122"/>
                <a:cs typeface="Calibri" pitchFamily="34" charset="-120"/>
              </a:rPr>
              <a:t>3,053 km of frontier is 3,053 km of potential trade corridor. Formalised, it is a revenue base. Neglected, it is a smuggling economy.</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4EC"/>
        </a:solidFill>
      </p:bgPr>
    </p:bg>
    <p:spTree>
      <p:nvGrpSpPr>
        <p:cNvPr id="1" name=""/>
        <p:cNvGrpSpPr/>
        <p:nvPr/>
      </p:nvGrpSpPr>
      <p:grpSpPr>
        <a:xfrm>
          <a:off x="0" y="0"/>
          <a:ext cx="0" cy="0"/>
          <a:chOff x="0" y="0"/>
          <a:chExt cx="0" cy="0"/>
        </a:xfrm>
      </p:grpSpPr>
      <p:sp>
        <p:nvSpPr>
          <p:cNvPr id="2" name="Text 0"/>
          <p:cNvSpPr/>
          <p:nvPr/>
        </p:nvSpPr>
        <p:spPr>
          <a:xfrm>
            <a:off x="685800" y="256032"/>
            <a:ext cx="10789920" cy="274320"/>
          </a:xfrm>
          <a:prstGeom prst="rect">
            <a:avLst/>
          </a:prstGeom>
          <a:noFill/>
          <a:ln/>
        </p:spPr>
        <p:txBody>
          <a:bodyPr wrap="square" lIns="0" tIns="0" rIns="0" bIns="0" rtlCol="0" anchor="ctr"/>
          <a:lstStyle/>
          <a:p>
            <a:pPr indent="0" marL="0">
              <a:buNone/>
            </a:pPr>
            <a:r>
              <a:rPr lang="en-US" sz="1150" b="1" spc="220" kern="0" dirty="0">
                <a:solidFill>
                  <a:srgbClr val="D9952A"/>
                </a:solidFill>
                <a:latin typeface="Calibri" pitchFamily="34" charset="0"/>
                <a:ea typeface="Calibri" pitchFamily="34" charset="-122"/>
                <a:cs typeface="Calibri" pitchFamily="34" charset="-120"/>
              </a:rPr>
              <a:t>THE PROBLEM IS NOT THE MONEY</a:t>
            </a:r>
            <a:endParaRPr lang="en-US" sz="1150" dirty="0"/>
          </a:p>
        </p:txBody>
      </p:sp>
      <p:sp>
        <p:nvSpPr>
          <p:cNvPr id="3" name="Text 1"/>
          <p:cNvSpPr/>
          <p:nvPr/>
        </p:nvSpPr>
        <p:spPr>
          <a:xfrm>
            <a:off x="685800" y="457200"/>
            <a:ext cx="10789920" cy="822960"/>
          </a:xfrm>
          <a:prstGeom prst="rect">
            <a:avLst/>
          </a:prstGeom>
          <a:noFill/>
          <a:ln/>
        </p:spPr>
        <p:txBody>
          <a:bodyPr wrap="square" lIns="0" tIns="0" rIns="0" bIns="0" rtlCol="0" anchor="ctr"/>
          <a:lstStyle/>
          <a:p>
            <a:pPr algn="l" indent="0" marL="0">
              <a:buNone/>
            </a:pPr>
            <a:r>
              <a:rPr lang="en-US" sz="3400" b="1" dirty="0">
                <a:solidFill>
                  <a:srgbClr val="0B4D33"/>
                </a:solidFill>
                <a:latin typeface="Cambria" pitchFamily="34" charset="0"/>
                <a:ea typeface="Cambria" pitchFamily="34" charset="-122"/>
                <a:cs typeface="Cambria" pitchFamily="34" charset="-120"/>
              </a:rPr>
              <a:t>₦50 billion is already appropriated.</a:t>
            </a:r>
            <a:endParaRPr lang="en-US" sz="3400" dirty="0"/>
          </a:p>
        </p:txBody>
      </p:sp>
      <p:sp>
        <p:nvSpPr>
          <p:cNvPr id="4" name="Text 2"/>
          <p:cNvSpPr/>
          <p:nvPr/>
        </p:nvSpPr>
        <p:spPr>
          <a:xfrm>
            <a:off x="685800" y="1325880"/>
            <a:ext cx="10515600" cy="548640"/>
          </a:xfrm>
          <a:prstGeom prst="rect">
            <a:avLst/>
          </a:prstGeom>
          <a:noFill/>
          <a:ln/>
        </p:spPr>
        <p:txBody>
          <a:bodyPr wrap="square" lIns="0" tIns="0" rIns="0" bIns="0" rtlCol="0" anchor="ctr"/>
          <a:lstStyle/>
          <a:p>
            <a:pPr indent="0" marL="0">
              <a:buNone/>
            </a:pPr>
            <a:r>
              <a:rPr lang="en-US" sz="2100" dirty="0">
                <a:solidFill>
                  <a:srgbClr val="6E6B63"/>
                </a:solidFill>
                <a:latin typeface="Cambria" pitchFamily="34" charset="0"/>
                <a:ea typeface="Cambria" pitchFamily="34" charset="-122"/>
                <a:cs typeface="Cambria" pitchFamily="34" charset="-120"/>
              </a:rPr>
              <a:t>What has never existed is a map of where the need actually is.</a:t>
            </a:r>
            <a:endParaRPr lang="en-US" sz="2100" dirty="0"/>
          </a:p>
        </p:txBody>
      </p:sp>
      <p:sp>
        <p:nvSpPr>
          <p:cNvPr id="5" name="Shape 3"/>
          <p:cNvSpPr/>
          <p:nvPr/>
        </p:nvSpPr>
        <p:spPr>
          <a:xfrm>
            <a:off x="685800" y="2148840"/>
            <a:ext cx="3291840" cy="2788920"/>
          </a:xfrm>
          <a:prstGeom prst="roundRect">
            <a:avLst>
              <a:gd name="adj" fmla="val 2951"/>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6" name="Text 4"/>
          <p:cNvSpPr/>
          <p:nvPr/>
        </p:nvSpPr>
        <p:spPr>
          <a:xfrm>
            <a:off x="1005840" y="2468880"/>
            <a:ext cx="2651760" cy="914400"/>
          </a:xfrm>
          <a:prstGeom prst="rect">
            <a:avLst/>
          </a:prstGeom>
          <a:noFill/>
          <a:ln/>
        </p:spPr>
        <p:txBody>
          <a:bodyPr wrap="square" lIns="0" tIns="0" rIns="0" bIns="0" rtlCol="0" anchor="ctr"/>
          <a:lstStyle/>
          <a:p>
            <a:pPr indent="0" marL="0">
              <a:buNone/>
            </a:pPr>
            <a:r>
              <a:rPr lang="en-US" sz="4600" b="1" dirty="0">
                <a:solidFill>
                  <a:srgbClr val="0B4D33"/>
                </a:solidFill>
                <a:latin typeface="Cambria" pitchFamily="34" charset="0"/>
                <a:ea typeface="Cambria" pitchFamily="34" charset="-122"/>
                <a:cs typeface="Cambria" pitchFamily="34" charset="-120"/>
              </a:rPr>
              <a:t>₦50bn</a:t>
            </a:r>
            <a:endParaRPr lang="en-US" sz="4600" dirty="0"/>
          </a:p>
        </p:txBody>
      </p:sp>
      <p:sp>
        <p:nvSpPr>
          <p:cNvPr id="7" name="Text 5"/>
          <p:cNvSpPr/>
          <p:nvPr/>
        </p:nvSpPr>
        <p:spPr>
          <a:xfrm>
            <a:off x="1005840" y="3474720"/>
            <a:ext cx="2670048" cy="1234440"/>
          </a:xfrm>
          <a:prstGeom prst="rect">
            <a:avLst/>
          </a:prstGeom>
          <a:noFill/>
          <a:ln/>
        </p:spPr>
        <p:txBody>
          <a:bodyPr wrap="square" lIns="0" tIns="0" rIns="0" bIns="0" rtlCol="0" anchor="ctr"/>
          <a:lstStyle/>
          <a:p>
            <a:pPr indent="0" marL="0">
              <a:lnSpc>
                <a:spcPts val="1900"/>
              </a:lnSpc>
              <a:buNone/>
            </a:pPr>
            <a:r>
              <a:rPr lang="en-US" sz="1250" dirty="0">
                <a:solidFill>
                  <a:srgbClr val="1C1E1B"/>
                </a:solidFill>
                <a:latin typeface="Calibri" pitchFamily="34" charset="0"/>
                <a:ea typeface="Calibri" pitchFamily="34" charset="-122"/>
                <a:cs typeface="Calibri" pitchFamily="34" charset="-120"/>
              </a:rPr>
              <a:t>appropriated for border community development in the current budget cycle</a:t>
            </a:r>
            <a:endParaRPr lang="en-US" sz="1250" dirty="0"/>
          </a:p>
        </p:txBody>
      </p:sp>
      <p:sp>
        <p:nvSpPr>
          <p:cNvPr id="8" name="Shape 6"/>
          <p:cNvSpPr/>
          <p:nvPr/>
        </p:nvSpPr>
        <p:spPr>
          <a:xfrm>
            <a:off x="4343400" y="2148840"/>
            <a:ext cx="3291840" cy="2788920"/>
          </a:xfrm>
          <a:prstGeom prst="roundRect">
            <a:avLst>
              <a:gd name="adj" fmla="val 2951"/>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9" name="Text 7"/>
          <p:cNvSpPr/>
          <p:nvPr/>
        </p:nvSpPr>
        <p:spPr>
          <a:xfrm>
            <a:off x="4663440" y="2468880"/>
            <a:ext cx="2651760" cy="914400"/>
          </a:xfrm>
          <a:prstGeom prst="rect">
            <a:avLst/>
          </a:prstGeom>
          <a:noFill/>
          <a:ln/>
        </p:spPr>
        <p:txBody>
          <a:bodyPr wrap="square" lIns="0" tIns="0" rIns="0" bIns="0" rtlCol="0" anchor="ctr"/>
          <a:lstStyle/>
          <a:p>
            <a:pPr indent="0" marL="0">
              <a:buNone/>
            </a:pPr>
            <a:r>
              <a:rPr lang="en-US" sz="4600" b="1" dirty="0">
                <a:solidFill>
                  <a:srgbClr val="A83226"/>
                </a:solidFill>
                <a:latin typeface="Cambria" pitchFamily="34" charset="0"/>
                <a:ea typeface="Cambria" pitchFamily="34" charset="-122"/>
                <a:cs typeface="Cambria" pitchFamily="34" charset="-120"/>
              </a:rPr>
              <a:t>0</a:t>
            </a:r>
            <a:endParaRPr lang="en-US" sz="4600" dirty="0"/>
          </a:p>
        </p:txBody>
      </p:sp>
      <p:sp>
        <p:nvSpPr>
          <p:cNvPr id="10" name="Text 8"/>
          <p:cNvSpPr/>
          <p:nvPr/>
        </p:nvSpPr>
        <p:spPr>
          <a:xfrm>
            <a:off x="4663440" y="3474720"/>
            <a:ext cx="2670048" cy="1234440"/>
          </a:xfrm>
          <a:prstGeom prst="rect">
            <a:avLst/>
          </a:prstGeom>
          <a:noFill/>
          <a:ln/>
        </p:spPr>
        <p:txBody>
          <a:bodyPr wrap="square" lIns="0" tIns="0" rIns="0" bIns="0" rtlCol="0" anchor="ctr"/>
          <a:lstStyle/>
          <a:p>
            <a:pPr indent="0" marL="0">
              <a:lnSpc>
                <a:spcPts val="1900"/>
              </a:lnSpc>
              <a:buNone/>
            </a:pPr>
            <a:r>
              <a:rPr lang="en-US" sz="1250" dirty="0">
                <a:solidFill>
                  <a:srgbClr val="1C1E1B"/>
                </a:solidFill>
                <a:latin typeface="Calibri" pitchFamily="34" charset="0"/>
                <a:ea typeface="Calibri" pitchFamily="34" charset="-122"/>
                <a:cs typeface="Calibri" pitchFamily="34" charset="-120"/>
              </a:rPr>
              <a:t>authoritative, georeferenced vulnerability scores for Nigeria’s 2,000+ border communities</a:t>
            </a:r>
            <a:endParaRPr lang="en-US" sz="1250" dirty="0"/>
          </a:p>
        </p:txBody>
      </p:sp>
      <p:sp>
        <p:nvSpPr>
          <p:cNvPr id="11" name="Shape 9"/>
          <p:cNvSpPr/>
          <p:nvPr/>
        </p:nvSpPr>
        <p:spPr>
          <a:xfrm>
            <a:off x="8001000" y="2148840"/>
            <a:ext cx="3291840" cy="2788920"/>
          </a:xfrm>
          <a:prstGeom prst="roundRect">
            <a:avLst>
              <a:gd name="adj" fmla="val 2951"/>
            </a:avLst>
          </a:prstGeom>
          <a:solidFill>
            <a:srgbClr val="FFFFFF"/>
          </a:solidFill>
          <a:ln w="12700">
            <a:solidFill>
              <a:srgbClr val="FFFFFF"/>
            </a:solidFill>
            <a:prstDash val="solid"/>
          </a:ln>
          <a:effectLst>
            <a:outerShdw sx="100000" sy="100000" kx="0" ky="0" algn="bl" rotWithShape="0" blurRad="101600" dist="19050" dir="5400000">
              <a:srgbClr val="000000">
                <a:alpha val="7000"/>
              </a:srgbClr>
            </a:outerShdw>
          </a:effectLst>
        </p:spPr>
      </p:sp>
      <p:sp>
        <p:nvSpPr>
          <p:cNvPr id="12" name="Text 10"/>
          <p:cNvSpPr/>
          <p:nvPr/>
        </p:nvSpPr>
        <p:spPr>
          <a:xfrm>
            <a:off x="8321040" y="2468880"/>
            <a:ext cx="2651760" cy="914400"/>
          </a:xfrm>
          <a:prstGeom prst="rect">
            <a:avLst/>
          </a:prstGeom>
          <a:noFill/>
          <a:ln/>
        </p:spPr>
        <p:txBody>
          <a:bodyPr wrap="square" lIns="0" tIns="0" rIns="0" bIns="0" rtlCol="0" anchor="ctr"/>
          <a:lstStyle/>
          <a:p>
            <a:pPr indent="0" marL="0">
              <a:buNone/>
            </a:pPr>
            <a:r>
              <a:rPr lang="en-US" sz="4600" b="1" dirty="0">
                <a:solidFill>
                  <a:srgbClr val="D9952A"/>
                </a:solidFill>
                <a:latin typeface="Cambria" pitchFamily="34" charset="0"/>
                <a:ea typeface="Cambria" pitchFamily="34" charset="-122"/>
                <a:cs typeface="Cambria" pitchFamily="34" charset="-120"/>
              </a:rPr>
              <a:t>₦30m</a:t>
            </a:r>
            <a:endParaRPr lang="en-US" sz="4600" dirty="0"/>
          </a:p>
        </p:txBody>
      </p:sp>
      <p:sp>
        <p:nvSpPr>
          <p:cNvPr id="13" name="Text 11"/>
          <p:cNvSpPr/>
          <p:nvPr/>
        </p:nvSpPr>
        <p:spPr>
          <a:xfrm>
            <a:off x="8321040" y="3474720"/>
            <a:ext cx="2670048" cy="1234440"/>
          </a:xfrm>
          <a:prstGeom prst="rect">
            <a:avLst/>
          </a:prstGeom>
          <a:noFill/>
          <a:ln/>
        </p:spPr>
        <p:txBody>
          <a:bodyPr wrap="square" lIns="0" tIns="0" rIns="0" bIns="0" rtlCol="0" anchor="ctr"/>
          <a:lstStyle/>
          <a:p>
            <a:pPr indent="0" marL="0">
              <a:lnSpc>
                <a:spcPts val="1900"/>
              </a:lnSpc>
              <a:buNone/>
            </a:pPr>
            <a:r>
              <a:rPr lang="en-US" sz="1250" dirty="0">
                <a:solidFill>
                  <a:srgbClr val="1C1E1B"/>
                </a:solidFill>
                <a:latin typeface="Calibri" pitchFamily="34" charset="0"/>
                <a:ea typeface="Calibri" pitchFamily="34" charset="-122"/>
                <a:cs typeface="Calibri" pitchFamily="34" charset="-120"/>
              </a:rPr>
              <a:t>the cost of producing them, and a costed national plan, in six months</a:t>
            </a:r>
            <a:endParaRPr lang="en-US" sz="1250" dirty="0"/>
          </a:p>
        </p:txBody>
      </p:sp>
      <p:sp>
        <p:nvSpPr>
          <p:cNvPr id="14" name="Text 12"/>
          <p:cNvSpPr/>
          <p:nvPr/>
        </p:nvSpPr>
        <p:spPr>
          <a:xfrm>
            <a:off x="685800" y="5257800"/>
            <a:ext cx="10515600" cy="457200"/>
          </a:xfrm>
          <a:prstGeom prst="rect">
            <a:avLst/>
          </a:prstGeom>
          <a:noFill/>
          <a:ln/>
        </p:spPr>
        <p:txBody>
          <a:bodyPr wrap="square" lIns="0" tIns="0" rIns="0" bIns="0" rtlCol="0" anchor="ctr"/>
          <a:lstStyle/>
          <a:p>
            <a:pPr indent="0" marL="0">
              <a:buNone/>
            </a:pPr>
            <a:r>
              <a:rPr lang="en-US" sz="1400" b="1" i="1" dirty="0">
                <a:solidFill>
                  <a:srgbClr val="0B4D33"/>
                </a:solidFill>
                <a:latin typeface="Calibri" pitchFamily="34" charset="0"/>
                <a:ea typeface="Calibri" pitchFamily="34" charset="-122"/>
                <a:cs typeface="Calibri" pitchFamily="34" charset="-120"/>
              </a:rPr>
              <a:t>Without a register, allocation drifts toward wherever a request is loudest — not toward where the need is greatest.</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B4D33"/>
        </a:solidFill>
      </p:bgPr>
    </p:bg>
    <p:spTree>
      <p:nvGrpSpPr>
        <p:cNvPr id="1" name=""/>
        <p:cNvGrpSpPr/>
        <p:nvPr/>
      </p:nvGrpSpPr>
      <p:grpSpPr>
        <a:xfrm>
          <a:off x="0" y="0"/>
          <a:ext cx="0" cy="0"/>
          <a:chOff x="0" y="0"/>
          <a:chExt cx="0" cy="0"/>
        </a:xfrm>
      </p:grpSpPr>
      <p:sp>
        <p:nvSpPr>
          <p:cNvPr id="2" name="Shape 0"/>
          <p:cNvSpPr/>
          <p:nvPr/>
        </p:nvSpPr>
        <p:spPr>
          <a:xfrm>
            <a:off x="8595360" y="3108960"/>
            <a:ext cx="4937760" cy="4937760"/>
          </a:xfrm>
          <a:prstGeom prst="ellipse">
            <a:avLst/>
          </a:prstGeom>
          <a:solidFill>
            <a:srgbClr val="12694A"/>
          </a:solidFill>
          <a:ln w="12700">
            <a:solidFill>
              <a:srgbClr val="12694A"/>
            </a:solidFill>
            <a:prstDash val="solid"/>
          </a:ln>
        </p:spPr>
      </p:sp>
      <p:sp>
        <p:nvSpPr>
          <p:cNvPr id="3" name="Text 1"/>
          <p:cNvSpPr/>
          <p:nvPr/>
        </p:nvSpPr>
        <p:spPr>
          <a:xfrm>
            <a:off x="914400" y="2331720"/>
            <a:ext cx="8229600" cy="411480"/>
          </a:xfrm>
          <a:prstGeom prst="rect">
            <a:avLst/>
          </a:prstGeom>
          <a:noFill/>
          <a:ln/>
        </p:spPr>
        <p:txBody>
          <a:bodyPr wrap="square" lIns="0" tIns="0" rIns="0" bIns="0" rtlCol="0" anchor="ctr"/>
          <a:lstStyle/>
          <a:p>
            <a:pPr indent="0" marL="0">
              <a:buNone/>
            </a:pPr>
            <a:r>
              <a:rPr lang="en-US" sz="1300" b="1" spc="300" kern="0" dirty="0">
                <a:solidFill>
                  <a:srgbClr val="D9952A"/>
                </a:solidFill>
                <a:latin typeface="Calibri" pitchFamily="34" charset="0"/>
                <a:ea typeface="Calibri" pitchFamily="34" charset="-122"/>
                <a:cs typeface="Calibri" pitchFamily="34" charset="-120"/>
              </a:rPr>
              <a:t>THE PROPOSAL</a:t>
            </a:r>
            <a:endParaRPr lang="en-US" sz="1300" dirty="0"/>
          </a:p>
        </p:txBody>
      </p:sp>
      <p:sp>
        <p:nvSpPr>
          <p:cNvPr id="4" name="Text 2"/>
          <p:cNvSpPr/>
          <p:nvPr/>
        </p:nvSpPr>
        <p:spPr>
          <a:xfrm>
            <a:off x="914400" y="2788920"/>
            <a:ext cx="8686800" cy="1737360"/>
          </a:xfrm>
          <a:prstGeom prst="rect">
            <a:avLst/>
          </a:prstGeom>
          <a:noFill/>
          <a:ln/>
        </p:spPr>
        <p:txBody>
          <a:bodyPr wrap="square" lIns="0" tIns="0" rIns="0" bIns="0" rtlCol="0" anchor="ctr"/>
          <a:lstStyle/>
          <a:p>
            <a:pPr indent="0" marL="0">
              <a:lnSpc>
                <a:spcPts val="5400"/>
              </a:lnSpc>
              <a:buNone/>
            </a:pPr>
            <a:r>
              <a:rPr lang="en-US" sz="4600" b="1" dirty="0">
                <a:solidFill>
                  <a:srgbClr val="FFFFFF"/>
                </a:solidFill>
                <a:latin typeface="Cambria" pitchFamily="34" charset="0"/>
                <a:ea typeface="Cambria" pitchFamily="34" charset="-122"/>
                <a:cs typeface="Cambria" pitchFamily="34" charset="-120"/>
              </a:rPr>
              <a:t>The Renewed Hope</a:t>
            </a:r>
            <a:endParaRPr lang="en-US" sz="4600" dirty="0"/>
          </a:p>
          <a:p>
            <a:pPr indent="0" marL="0">
              <a:lnSpc>
                <a:spcPts val="5400"/>
              </a:lnSpc>
              <a:buNone/>
            </a:pPr>
            <a:r>
              <a:rPr lang="en-US" sz="4600" b="1" dirty="0">
                <a:solidFill>
                  <a:srgbClr val="FFFFFF"/>
                </a:solidFill>
                <a:latin typeface="Cambria" pitchFamily="34" charset="0"/>
                <a:ea typeface="Cambria" pitchFamily="34" charset="-122"/>
                <a:cs typeface="Cambria" pitchFamily="34" charset="-120"/>
              </a:rPr>
              <a:t>Frontier Programme</a:t>
            </a:r>
            <a:endParaRPr lang="en-US" sz="4600" dirty="0"/>
          </a:p>
        </p:txBody>
      </p:sp>
      <p:sp>
        <p:nvSpPr>
          <p:cNvPr id="5" name="Text 3"/>
          <p:cNvSpPr/>
          <p:nvPr/>
        </p:nvSpPr>
        <p:spPr>
          <a:xfrm>
            <a:off x="914400" y="4526280"/>
            <a:ext cx="8686800" cy="411480"/>
          </a:xfrm>
          <a:prstGeom prst="rect">
            <a:avLst/>
          </a:prstGeom>
          <a:noFill/>
          <a:ln/>
        </p:spPr>
        <p:txBody>
          <a:bodyPr wrap="square" lIns="0" tIns="0" rIns="0" bIns="0" rtlCol="0" anchor="ctr"/>
          <a:lstStyle/>
          <a:p>
            <a:pPr indent="0" marL="0">
              <a:buNone/>
            </a:pPr>
            <a:r>
              <a:rPr lang="en-US" sz="1600" dirty="0">
                <a:solidFill>
                  <a:srgbClr val="9FBDAD"/>
                </a:solidFill>
                <a:latin typeface="Calibri" pitchFamily="34" charset="0"/>
                <a:ea typeface="Calibri" pitchFamily="34" charset="-122"/>
                <a:cs typeface="Calibri" pitchFamily="34" charset="-120"/>
              </a:rPr>
              <a:t>A flagship initiative of the Renewed Hope Initiative</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2026-08-10T22:19:05Z</dcterms:created>
  <dcterms:modified xsi:type="dcterms:W3CDTF">2026-08-10T22:19:05Z</dcterms:modified>
</cp:coreProperties>
</file>